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9" r:id="rId3"/>
    <p:sldId id="257" r:id="rId4"/>
    <p:sldId id="258" r:id="rId5"/>
    <p:sldId id="264" r:id="rId6"/>
    <p:sldId id="271" r:id="rId7"/>
    <p:sldId id="260" r:id="rId8"/>
    <p:sldId id="261" r:id="rId9"/>
    <p:sldId id="270" r:id="rId10"/>
    <p:sldId id="262" r:id="rId11"/>
    <p:sldId id="263" r:id="rId12"/>
    <p:sldId id="267" r:id="rId13"/>
    <p:sldId id="265" r:id="rId14"/>
    <p:sldId id="266" r:id="rId15"/>
    <p:sldId id="268" r:id="rId16"/>
    <p:sldId id="272" r:id="rId17"/>
    <p:sldId id="273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65"/>
    <p:restoredTop sz="94691"/>
  </p:normalViewPr>
  <p:slideViewPr>
    <p:cSldViewPr snapToGrid="0" snapToObjects="1">
      <p:cViewPr varScale="1">
        <p:scale>
          <a:sx n="66" d="100"/>
          <a:sy n="66" d="100"/>
        </p:scale>
        <p:origin x="216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D227D51-204B-ED48-AF9A-0BE9633FE04A}"/>
              </a:ext>
            </a:extLst>
          </p:cNvPr>
          <p:cNvSpPr/>
          <p:nvPr/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57A23F45-CDAE-8A40-8DE7-92A0BBC119B7}"/>
              </a:ext>
            </a:extLst>
          </p:cNvPr>
          <p:cNvSpPr/>
          <p:nvPr/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546383-CCC4-544B-B0D8-DE78DE39BB78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D1728-714F-2942-A0D1-82FF9419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8035342" cy="2722164"/>
          </a:xfrm>
        </p:spPr>
        <p:txBody>
          <a:bodyPr anchor="b"/>
          <a:lstStyle>
            <a:lvl1pPr algn="l">
              <a:defRPr sz="8000"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072D4-1496-3347-BBF8-5879DF263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8035342" cy="88290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FC724-B499-364B-AEB5-B6517F6A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7105" y="5708747"/>
            <a:ext cx="3882843" cy="365125"/>
          </a:xfrm>
        </p:spPr>
        <p:txBody>
          <a:bodyPr/>
          <a:lstStyle>
            <a:lvl1pPr>
              <a:defRPr sz="1400"/>
            </a:lvl1pPr>
          </a:lstStyle>
          <a:p>
            <a:fld id="{73C3BD54-29B9-3D42-B178-776ED395AA85}" type="datetimeFigureOut">
              <a:rPr lang="en-US" smtClean="0"/>
              <a:pPr/>
              <a:t>9/7/22</a:t>
            </a:fld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889C-A4E9-B24E-818F-46A1124C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F50F-250E-6D45-AEBC-2573FED0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2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F6C0E12-251D-EA44-BF81-4ABDFBB94321}"/>
              </a:ext>
            </a:extLst>
          </p:cNvPr>
          <p:cNvSpPr/>
          <p:nvPr/>
        </p:nvSpPr>
        <p:spPr>
          <a:xfrm>
            <a:off x="7087169" y="1096772"/>
            <a:ext cx="465222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C5FF4-095A-114E-87B6-73C7ADFF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E6EC9-9650-2042-8581-5B4082F94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A0800-B373-3B40-B187-30AFE44C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A4C1C-C790-B449-8C06-78E8303F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E620-F86B-F447-AB06-DDAB3919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487CB5-43E0-974C-9DDC-252A8A37107F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E9CB83EF-4143-5A45-9B3A-9E70DD50253B}"/>
              </a:ext>
            </a:extLst>
          </p:cNvPr>
          <p:cNvSpPr/>
          <p:nvPr/>
        </p:nvSpPr>
        <p:spPr>
          <a:xfrm>
            <a:off x="11415183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0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DF801-FF8E-6247-9065-D9304CD60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5667" y="1204722"/>
            <a:ext cx="1853360" cy="46766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E2615-7E4D-AB47-ACE6-236D716D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73667" y="1204722"/>
            <a:ext cx="8274047" cy="4696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0223-5AC9-374E-BD0C-344F67E2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EDD42-54A1-E648-8829-140EC4C5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FDF8F-8DBC-8A47-8000-5BA35DF9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CE2A98-5154-A544-BE2A-FDC0811C19A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C4EC832-8181-5643-8A62-117E43F0E498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24AF3281-BC22-374D-A461-8B3181F600AA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5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F291BE0-7A7E-D04F-974F-9F4577FB2F46}"/>
              </a:ext>
            </a:extLst>
          </p:cNvPr>
          <p:cNvSpPr/>
          <p:nvPr/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BD33FF1F-6094-0B4A-A3E4-6B0D9283DB44}"/>
              </a:ext>
            </a:extLst>
          </p:cNvPr>
          <p:cNvSpPr/>
          <p:nvPr/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8A6D9C-C7A5-414B-8CB7-E31470D7D28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D850E-6310-C04D-8CAC-B7FA9F33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7FB3-5DFC-6547-9567-C0ABE874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D2DB-A7B1-204E-8416-E938952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4BA1-E2D0-1E4B-9DB3-664FE273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64B2-36E4-5A4E-A78A-A629829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7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97F6C6D-13AE-FD40-841C-4AB96460C390}"/>
              </a:ext>
            </a:extLst>
          </p:cNvPr>
          <p:cNvSpPr/>
          <p:nvPr/>
        </p:nvSpPr>
        <p:spPr>
          <a:xfrm>
            <a:off x="4291015" y="1096772"/>
            <a:ext cx="7436404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24E27617-2112-2342-9FF1-39F2A241CCCC}"/>
              </a:ext>
            </a:extLst>
          </p:cNvPr>
          <p:cNvSpPr/>
          <p:nvPr/>
        </p:nvSpPr>
        <p:spPr>
          <a:xfrm>
            <a:off x="408637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3CE582-7AFE-D048-B5BC-212A12A28F25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EAEF4-E84F-CF40-B27B-01E1D2AF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1881951"/>
            <a:ext cx="7335836" cy="1987707"/>
          </a:xfrm>
        </p:spPr>
        <p:txBody>
          <a:bodyPr anchor="b"/>
          <a:lstStyle>
            <a:lvl1pPr>
              <a:defRPr sz="60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B7E1-CC48-2441-975D-F1A5412B8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49" y="3869661"/>
            <a:ext cx="7335836" cy="9484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6218-1FCF-7A4D-B138-D1B1DE91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4204-038C-FD4B-8E1C-0A9967BF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9AB9-E1C6-C841-B423-FD2BB13C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4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7A-C120-5E4E-BB74-223EB6D0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B7BE-6258-C84C-8242-9865D1361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11" y="2691637"/>
            <a:ext cx="4946643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D23CD-80DB-5740-AE68-76414CA3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6903" y="2691637"/>
            <a:ext cx="4946639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E0921-9102-1440-B315-77888872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802F-1937-2F43-8FF4-846135D6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09C72-E794-4F4F-8E09-D4883EED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EFA3E2-0F30-664C-AAE4-DE6526B5C71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3D7AFF-BC7E-BA41-9C64-B5F9619C0EA1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671D2311-E9B8-F041-A7B8-D5696903F22A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1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CA91-F119-0244-888A-95539A84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10" y="1204721"/>
            <a:ext cx="8266175" cy="14447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A3EAC-4422-D548-8D7F-E9944566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11" y="2691638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40CA2-88A9-CC42-A375-8B87E47CC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111" y="3515550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F960C-714E-2E4A-8141-A88F38274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6866" y="2691162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7BC24-C907-EC4B-872D-17429A657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6866" y="3515074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2A045-4283-3C47-B125-68CF3B19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C25BC-2C98-574D-BCCD-E36CAB07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5C95A-7789-E042-8471-D442D9BB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F1BA5B-EDD8-B648-8A3E-E2B3570B1EA0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476360-629C-DE48-85B7-F4BE6CC457D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C5F6C588-FC1B-3147-AFA1-CD7D76C5AEAC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6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5401-5318-7045-8AE3-B1A99F2D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2F55F-EB76-AE49-B554-12B65B63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B6E6E-D81E-C44A-AC54-CBE0134C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025B9-9F46-3049-9977-0119B96D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760068-EADA-2B4B-9819-CF981184FAE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DA7622-137E-184A-A93C-8DBB10318AE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4FB0990-6F8D-B048-8309-19B0D1A41033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F81DD-2B1F-3444-8023-DD52318F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27EE3-DAA3-D948-B8FD-48417540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32D4-FFBF-6C47-A6C9-D55196D9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8D5541-7726-BA46-8BFA-BF6AA8D42BD7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ross 47">
            <a:extLst>
              <a:ext uri="{FF2B5EF4-FFF2-40B4-BE49-F238E27FC236}">
                <a16:creationId xmlns:a16="http://schemas.microsoft.com/office/drawing/2014/main" id="{97F434CF-7503-CE4F-8426-C312C6315AD0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DBFB2F-FE34-E349-9484-C275FBE3161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DCFD-BEE6-AC49-BABD-D8B89C3B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E035-8260-4443-B1D9-A9C8D5840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13" y="1508252"/>
            <a:ext cx="5606518" cy="4045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1AA53-7507-D04B-9B8E-6A4F7122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68295"/>
            <a:ext cx="4114800" cy="31858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6E11F-3003-0745-ACAB-FAA4E676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C11A6-59AC-FE45-8A1C-9DDC005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F51E-1A94-034C-BBEE-C26A3AF0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B7D330-76C0-224C-9C3C-27C4D2B0DDB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464D55-5C51-844B-A38A-8143590FB934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FD988250-C554-DE44-B887-57D0B2AA8E37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8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6C7C-36AD-9A4E-8524-8F44E883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15248-4C80-3348-A8A9-6C9F5D32F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1151" y="1096772"/>
            <a:ext cx="6096270" cy="576122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B3083-CA16-C54A-B130-7BEE6DF9D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70666"/>
            <a:ext cx="4114800" cy="31834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6EB5-D7D1-E247-B9D7-D319E5AA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9/7/22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BF6CC-F5C4-9847-BADB-8B7441C8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63FE4-B2F5-7741-B517-533F1C98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80A771-7D8E-0F4A-93A3-B977667D338E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9320FA-0E3A-2749-9085-DF30FA26F4BD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A3DF5D0-8A2C-A049-9132-EE1EF7D014D4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0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52BFD-D607-6845-9C7B-1C8D3B4E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B52FF-3B04-8245-BF0B-89C9E293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691638"/>
            <a:ext cx="8267296" cy="318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9BFE-CBDD-C344-A21E-44A52F11B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49" y="59496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 smtClean="0">
                <a:latin typeface="+mn-lt"/>
              </a:defRPr>
            </a:lvl1pPr>
          </a:lstStyle>
          <a:p>
            <a:fld id="{73C3BD54-29B9-3D42-B178-776ED395AA85}" type="datetimeFigureOut">
              <a:rPr lang="en-US" smtClean="0"/>
              <a:pPr/>
              <a:t>9/7/22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371C0-3DCE-0743-946F-C7540DD7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543179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2ADB-4517-194F-8B4B-A9D26B3C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3024" y="511175"/>
            <a:ext cx="9144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9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–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pmatsoukas@marian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A2C65D-0168-1245-86C8-62A8A6F7B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19EAC-F62C-59B2-0F7A-E57150463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3882844" cy="27221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/>
              <a:t>Welcome to </a:t>
            </a:r>
            <a:br>
              <a:rPr lang="en-US" sz="6000"/>
            </a:br>
            <a:r>
              <a:rPr lang="en-US" sz="6000"/>
              <a:t>Marcom 101: Video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609C5-AE7A-EEAB-88DA-785B956BF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3882844" cy="88290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sz="1300"/>
          </a:p>
          <a:p>
            <a:pPr>
              <a:lnSpc>
                <a:spcPct val="90000"/>
              </a:lnSpc>
            </a:pPr>
            <a:r>
              <a:rPr lang="en-US" sz="1300"/>
              <a:t>With Peter </a:t>
            </a:r>
            <a:r>
              <a:rPr lang="en-US" sz="1300" err="1"/>
              <a:t>Matsoukas</a:t>
            </a:r>
            <a:r>
              <a:rPr lang="en-US" sz="1300"/>
              <a:t>, </a:t>
            </a:r>
          </a:p>
          <a:p>
            <a:pPr>
              <a:lnSpc>
                <a:spcPct val="90000"/>
              </a:lnSpc>
            </a:pPr>
            <a:r>
              <a:rPr lang="en-US" sz="1300"/>
              <a:t>Manager of Multimedia</a:t>
            </a:r>
          </a:p>
        </p:txBody>
      </p:sp>
      <p:pic>
        <p:nvPicPr>
          <p:cNvPr id="4" name="Picture 3" descr="Close-up of a camera lens">
            <a:extLst>
              <a:ext uri="{FF2B5EF4-FFF2-40B4-BE49-F238E27FC236}">
                <a16:creationId xmlns:a16="http://schemas.microsoft.com/office/drawing/2014/main" id="{30C99D17-72F1-B572-946B-E7414404B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51" r="7001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4029224B-C0FC-EC47-B248-0D4271BC7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575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755E9273-3717-C94C-9BFF-75E87E47C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DBE1B-5BBE-797B-EB1F-AE083934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Angle vs. Telephoto</a:t>
            </a:r>
          </a:p>
        </p:txBody>
      </p:sp>
      <p:pic>
        <p:nvPicPr>
          <p:cNvPr id="5" name="Content Placeholder 4" descr="A person standing outside&#10;&#10;Description automatically generated with low confidence">
            <a:extLst>
              <a:ext uri="{FF2B5EF4-FFF2-40B4-BE49-F238E27FC236}">
                <a16:creationId xmlns:a16="http://schemas.microsoft.com/office/drawing/2014/main" id="{53E70F93-E331-09B2-F4C2-449946CD7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149" y="2651271"/>
            <a:ext cx="4283471" cy="3187700"/>
          </a:xfrm>
        </p:spPr>
      </p:pic>
      <p:pic>
        <p:nvPicPr>
          <p:cNvPr id="7" name="Picture 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BEAC2E50-F364-94BA-1A8A-13A6FBB72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501" y="2651271"/>
            <a:ext cx="4588024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8A1571-D6CB-03C5-4F1A-140AB1FDA9B5}"/>
              </a:ext>
            </a:extLst>
          </p:cNvPr>
          <p:cNvSpPr txBox="1"/>
          <p:nvPr/>
        </p:nvSpPr>
        <p:spPr>
          <a:xfrm>
            <a:off x="2116667" y="2048933"/>
            <a:ext cx="7710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wide angle lens keep most everything in relative focus.</a:t>
            </a:r>
          </a:p>
        </p:txBody>
      </p:sp>
    </p:spTree>
    <p:extLst>
      <p:ext uri="{BB962C8B-B14F-4D97-AF65-F5344CB8AC3E}">
        <p14:creationId xmlns:p14="http://schemas.microsoft.com/office/powerpoint/2010/main" val="278435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0671E-30BC-3DC1-3BFF-F64DA264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Angle vs. Telephoto Lens</a:t>
            </a:r>
          </a:p>
        </p:txBody>
      </p:sp>
      <p:pic>
        <p:nvPicPr>
          <p:cNvPr id="5" name="Content Placeholder 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C27591BD-1478-4302-3267-1B3FF606F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6796" y="2465579"/>
            <a:ext cx="4255208" cy="31877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2AEE3D-8264-6F04-FEA0-A3F6199BD105}"/>
              </a:ext>
            </a:extLst>
          </p:cNvPr>
          <p:cNvSpPr txBox="1"/>
          <p:nvPr/>
        </p:nvSpPr>
        <p:spPr>
          <a:xfrm>
            <a:off x="565149" y="2651271"/>
            <a:ext cx="8551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telephoto lens truly </a:t>
            </a:r>
          </a:p>
          <a:p>
            <a:r>
              <a:rPr lang="en-US" sz="3600" dirty="0"/>
              <a:t>accentuates</a:t>
            </a:r>
          </a:p>
          <a:p>
            <a:r>
              <a:rPr lang="en-US" sz="3600" dirty="0"/>
              <a:t>the subject.</a:t>
            </a:r>
          </a:p>
        </p:txBody>
      </p:sp>
    </p:spTree>
    <p:extLst>
      <p:ext uri="{BB962C8B-B14F-4D97-AF65-F5344CB8AC3E}">
        <p14:creationId xmlns:p14="http://schemas.microsoft.com/office/powerpoint/2010/main" val="25952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EC3A-4442-5869-A000-302DA4EC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72D77-A239-71F6-9AF1-03F7D25E3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Your best </a:t>
            </a:r>
          </a:p>
          <a:p>
            <a:pPr marL="0" indent="0">
              <a:buNone/>
            </a:pPr>
            <a:r>
              <a:rPr lang="en-US" sz="4800" dirty="0"/>
              <a:t>source </a:t>
            </a:r>
          </a:p>
          <a:p>
            <a:pPr marL="0" indent="0">
              <a:buNone/>
            </a:pPr>
            <a:r>
              <a:rPr lang="en-US" sz="4800" dirty="0"/>
              <a:t>of light</a:t>
            </a:r>
          </a:p>
        </p:txBody>
      </p:sp>
      <p:pic>
        <p:nvPicPr>
          <p:cNvPr id="5" name="Picture 4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EBACA43F-B6BE-2BC7-EBE7-198EBEDB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773" y="606941"/>
            <a:ext cx="7506093" cy="56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6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7127-D187-2207-7563-EED59034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cont’d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929981D-85D9-01CA-A46E-3B76F3849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7422" y="2005400"/>
            <a:ext cx="7719428" cy="40255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BCC7D-815A-B97A-BD03-184398B2A9B8}"/>
              </a:ext>
            </a:extLst>
          </p:cNvPr>
          <p:cNvSpPr txBox="1"/>
          <p:nvPr/>
        </p:nvSpPr>
        <p:spPr>
          <a:xfrm>
            <a:off x="565150" y="3371850"/>
            <a:ext cx="366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Ideal lighting</a:t>
            </a:r>
          </a:p>
        </p:txBody>
      </p:sp>
    </p:spTree>
    <p:extLst>
      <p:ext uri="{BB962C8B-B14F-4D97-AF65-F5344CB8AC3E}">
        <p14:creationId xmlns:p14="http://schemas.microsoft.com/office/powerpoint/2010/main" val="63838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A8D5-A6EB-3F57-DFA1-FA3C5C4F6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1B358-CEE3-D203-0241-EBF147F42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ideal lighting unless </a:t>
            </a:r>
          </a:p>
          <a:p>
            <a:pPr marL="0" indent="0">
              <a:buNone/>
            </a:pPr>
            <a:r>
              <a:rPr lang="en-US" dirty="0"/>
              <a:t>a beautiful silhouette is what you’re </a:t>
            </a:r>
          </a:p>
          <a:p>
            <a:pPr marL="0" indent="0">
              <a:buNone/>
            </a:pPr>
            <a:r>
              <a:rPr lang="en-US" dirty="0"/>
              <a:t>going for.  Avoid shooting into the sun.</a:t>
            </a:r>
          </a:p>
        </p:txBody>
      </p:sp>
      <p:pic>
        <p:nvPicPr>
          <p:cNvPr id="5" name="Picture 4" descr="A picture containing sky, outdoor, person, grass&#10;&#10;Description automatically generated">
            <a:extLst>
              <a:ext uri="{FF2B5EF4-FFF2-40B4-BE49-F238E27FC236}">
                <a16:creationId xmlns:a16="http://schemas.microsoft.com/office/drawing/2014/main" id="{1B96904D-1557-E731-314F-4BBCE8E4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395" y="282348"/>
            <a:ext cx="4710988" cy="62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FEFA6-971A-C527-F10A-36C7C733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cont’d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4E252B-B54A-0BEB-7B22-36A25EA9C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845" y="2225559"/>
            <a:ext cx="10309428" cy="3962342"/>
          </a:xfrm>
        </p:spPr>
      </p:pic>
    </p:spTree>
    <p:extLst>
      <p:ext uri="{BB962C8B-B14F-4D97-AF65-F5344CB8AC3E}">
        <p14:creationId xmlns:p14="http://schemas.microsoft.com/office/powerpoint/2010/main" val="2105502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0F56-83F0-768F-5C24-DD6F2B4D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us your footage: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F6FE9-1242-A3EC-DBDC-466CF3C6A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Canto link: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There’s no guarantee we’re going to use this footage but</a:t>
            </a:r>
          </a:p>
          <a:p>
            <a:pPr marL="0" indent="0">
              <a:buNone/>
            </a:pPr>
            <a:r>
              <a:rPr lang="en-US" dirty="0"/>
              <a:t>It’s always good to have things stored in a large repository in </a:t>
            </a:r>
          </a:p>
          <a:p>
            <a:pPr marL="0" indent="0">
              <a:buNone/>
            </a:pPr>
            <a:r>
              <a:rPr lang="en-US" dirty="0"/>
              <a:t>case we need it.</a:t>
            </a:r>
          </a:p>
        </p:txBody>
      </p:sp>
    </p:spTree>
    <p:extLst>
      <p:ext uri="{BB962C8B-B14F-4D97-AF65-F5344CB8AC3E}">
        <p14:creationId xmlns:p14="http://schemas.microsoft.com/office/powerpoint/2010/main" val="1495166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6BE59-0C7C-0A41-BA1B-AD0B9813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last things to remember: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85788-507E-7590-7A8A-263C9289F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the best with what you have.  </a:t>
            </a:r>
          </a:p>
          <a:p>
            <a:r>
              <a:rPr lang="en-US" dirty="0"/>
              <a:t>The more you shoot, the better you’ll get.</a:t>
            </a:r>
          </a:p>
          <a:p>
            <a:r>
              <a:rPr lang="en-US" dirty="0"/>
              <a:t>Marcom can always try and fix it in post.</a:t>
            </a:r>
          </a:p>
          <a:p>
            <a:r>
              <a:rPr lang="en-US" dirty="0"/>
              <a:t>We can straighten out an image, fix exposure, saturate, modulate sound levels, etc. etc.  </a:t>
            </a:r>
          </a:p>
          <a:p>
            <a:r>
              <a:rPr lang="en-US" dirty="0"/>
              <a:t>So give us a try!</a:t>
            </a:r>
          </a:p>
        </p:txBody>
      </p:sp>
    </p:spTree>
    <p:extLst>
      <p:ext uri="{BB962C8B-B14F-4D97-AF65-F5344CB8AC3E}">
        <p14:creationId xmlns:p14="http://schemas.microsoft.com/office/powerpoint/2010/main" val="3921451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AF5B-B479-CFA3-FA4E-D9E9AAD8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me with any questions: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E92A0-EAAF-6B8E-45E1-B7ECF493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9" y="2691638"/>
            <a:ext cx="10678583" cy="318858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200" dirty="0">
                <a:hlinkClick r:id="rId2"/>
              </a:rPr>
              <a:t>pmatsoukas@marian.edu</a:t>
            </a:r>
            <a:endParaRPr lang="en-US" sz="7200" dirty="0"/>
          </a:p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/>
              <a:t>Thank you for your time!</a:t>
            </a:r>
          </a:p>
        </p:txBody>
      </p:sp>
    </p:spTree>
    <p:extLst>
      <p:ext uri="{BB962C8B-B14F-4D97-AF65-F5344CB8AC3E}">
        <p14:creationId xmlns:p14="http://schemas.microsoft.com/office/powerpoint/2010/main" val="1997486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3C7B-DA41-999E-7FA1-73D08490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ask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AD67A-2EEB-1BED-AA2A-E620A10F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you shooting this video?</a:t>
            </a:r>
          </a:p>
          <a:p>
            <a:r>
              <a:rPr lang="en-US" dirty="0"/>
              <a:t>Where do you want to this video to live?</a:t>
            </a:r>
          </a:p>
          <a:p>
            <a:r>
              <a:rPr lang="en-US" dirty="0"/>
              <a:t>Can you shoot it yourself, with your equipment or do you need the assistance of Marcom.  If you need assistance from Marcom, please submit a form which is located here:</a:t>
            </a:r>
          </a:p>
          <a:p>
            <a:r>
              <a:rPr lang="en-US" dirty="0" err="1"/>
              <a:t>marian.edu</a:t>
            </a:r>
            <a:r>
              <a:rPr lang="en-US" dirty="0"/>
              <a:t>/marcom</a:t>
            </a:r>
          </a:p>
        </p:txBody>
      </p:sp>
    </p:spTree>
    <p:extLst>
      <p:ext uri="{BB962C8B-B14F-4D97-AF65-F5344CB8AC3E}">
        <p14:creationId xmlns:p14="http://schemas.microsoft.com/office/powerpoint/2010/main" val="298113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D2CF-7320-5192-B6E8-00F1519B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when recording with your 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787B-9A4A-AC00-DB72-A4366467B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Shoot horizontally unless you’re shooting specifically for a social media platform.  </a:t>
            </a:r>
          </a:p>
          <a:p>
            <a:r>
              <a:rPr lang="en-US" dirty="0"/>
              <a:t>Shoot with two hands in an athletic stance.</a:t>
            </a:r>
          </a:p>
          <a:p>
            <a:r>
              <a:rPr lang="en-US" dirty="0"/>
              <a:t>Know what you want to use your footage for, it will determine what format / frame rate.</a:t>
            </a:r>
          </a:p>
          <a:p>
            <a:r>
              <a:rPr lang="en-US" dirty="0"/>
              <a:t>HD vs. 4K</a:t>
            </a:r>
          </a:p>
          <a:p>
            <a:r>
              <a:rPr lang="en-US" dirty="0"/>
              <a:t>24 fps vs. 30fps vs. 60fps</a:t>
            </a:r>
          </a:p>
        </p:txBody>
      </p:sp>
    </p:spTree>
    <p:extLst>
      <p:ext uri="{BB962C8B-B14F-4D97-AF65-F5344CB8AC3E}">
        <p14:creationId xmlns:p14="http://schemas.microsoft.com/office/powerpoint/2010/main" val="221548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A0CB2-B124-4645-07D0-FB5BC79F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equipment you can check out from Marcom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42EE0-E36C-AD36-1B39-32CA74812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Canon HF 100</a:t>
            </a:r>
          </a:p>
          <a:p>
            <a:r>
              <a:rPr lang="en-US" dirty="0"/>
              <a:t>Tripod</a:t>
            </a:r>
          </a:p>
          <a:p>
            <a:r>
              <a:rPr lang="en-US" dirty="0"/>
              <a:t>SD Card</a:t>
            </a:r>
          </a:p>
          <a:p>
            <a:r>
              <a:rPr lang="en-US" dirty="0"/>
              <a:t>Power chord</a:t>
            </a:r>
          </a:p>
          <a:p>
            <a:pPr marL="0" indent="0">
              <a:buNone/>
            </a:pPr>
            <a:r>
              <a:rPr lang="en-US" dirty="0"/>
              <a:t>Marcom may be able to do the editing for you!</a:t>
            </a:r>
          </a:p>
        </p:txBody>
      </p:sp>
    </p:spTree>
    <p:extLst>
      <p:ext uri="{BB962C8B-B14F-4D97-AF65-F5344CB8AC3E}">
        <p14:creationId xmlns:p14="http://schemas.microsoft.com/office/powerpoint/2010/main" val="96016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ouple of people climbing a mountain&#10;&#10;Description automatically generated with low confidence">
            <a:extLst>
              <a:ext uri="{FF2B5EF4-FFF2-40B4-BE49-F238E27FC236}">
                <a16:creationId xmlns:a16="http://schemas.microsoft.com/office/drawing/2014/main" id="{E5CCC655-D6FA-8CD4-EA07-1AFA28EF5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">
            <a:extLst>
              <a:ext uri="{FF2B5EF4-FFF2-40B4-BE49-F238E27FC236}">
                <a16:creationId xmlns:a16="http://schemas.microsoft.com/office/drawing/2014/main" id="{86E439A5-A7E3-5047-A686-06C27A818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7506"/>
            <a:ext cx="10549940" cy="2374362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5DAF9-DA1B-6412-5C50-D8C73EEB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4162776"/>
            <a:ext cx="9316409" cy="1453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kern="1200" spc="-15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Extreme basics of cinematography</a:t>
            </a:r>
          </a:p>
        </p:txBody>
      </p:sp>
    </p:spTree>
    <p:extLst>
      <p:ext uri="{BB962C8B-B14F-4D97-AF65-F5344CB8AC3E}">
        <p14:creationId xmlns:p14="http://schemas.microsoft.com/office/powerpoint/2010/main" val="2316979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F83C-02EA-7689-9E2E-61BD9909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basics of cinematography not covered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67DC2-A548-9E2B-B53A-91B88FE32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DSLR Basics</a:t>
            </a:r>
          </a:p>
          <a:p>
            <a:pPr marL="0" indent="0">
              <a:buNone/>
            </a:pPr>
            <a:r>
              <a:rPr lang="en-US" dirty="0"/>
              <a:t>White balance</a:t>
            </a:r>
          </a:p>
          <a:p>
            <a:pPr marL="0" indent="0">
              <a:buNone/>
            </a:pPr>
            <a:r>
              <a:rPr lang="en-US" dirty="0" err="1"/>
              <a:t>Gimballs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0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130A-256A-8420-5191-C9D608AB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framing</a:t>
            </a:r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756CDDA9-45F4-BC7B-99E2-B6A825FC3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833" y="2125762"/>
            <a:ext cx="6514334" cy="4161936"/>
          </a:xfrm>
        </p:spPr>
      </p:pic>
    </p:spTree>
    <p:extLst>
      <p:ext uri="{BB962C8B-B14F-4D97-AF65-F5344CB8AC3E}">
        <p14:creationId xmlns:p14="http://schemas.microsoft.com/office/powerpoint/2010/main" val="2320366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E721E-6BFF-9CE9-6990-EEBF4155A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framing for an interview</a:t>
            </a:r>
          </a:p>
        </p:txBody>
      </p:sp>
      <p:pic>
        <p:nvPicPr>
          <p:cNvPr id="5" name="Content Placeholder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92C0425-5C26-D973-5C53-3C79B3962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011" y="2144948"/>
            <a:ext cx="5631438" cy="3886200"/>
          </a:xfrm>
        </p:spPr>
      </p:pic>
    </p:spTree>
    <p:extLst>
      <p:ext uri="{BB962C8B-B14F-4D97-AF65-F5344CB8AC3E}">
        <p14:creationId xmlns:p14="http://schemas.microsoft.com/office/powerpoint/2010/main" val="126925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5CF1A-3E07-AB7E-53AE-E74B0DD7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Improper framing for an interview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03A03-CC65-E9D7-2E00-3625AE4C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0" y="3067050"/>
            <a:ext cx="1244600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78B1E9-2BF7-FD24-7E54-F8E527C5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161053"/>
            <a:ext cx="7772400" cy="40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5435"/>
      </p:ext>
    </p:extLst>
  </p:cSld>
  <p:clrMapOvr>
    <a:masterClrMapping/>
  </p:clrMapOvr>
</p:sld>
</file>

<file path=ppt/theme/theme1.xml><?xml version="1.0" encoding="utf-8"?>
<a:theme xmlns:a="http://schemas.openxmlformats.org/drawingml/2006/main" name="MadridVTI">
  <a:themeElements>
    <a:clrScheme name="AnalogousFromDarkSeedLeftStep">
      <a:dk1>
        <a:srgbClr val="000000"/>
      </a:dk1>
      <a:lt1>
        <a:srgbClr val="FFFFFF"/>
      </a:lt1>
      <a:dk2>
        <a:srgbClr val="1B2C2F"/>
      </a:dk2>
      <a:lt2>
        <a:srgbClr val="F1F3F0"/>
      </a:lt2>
      <a:accent1>
        <a:srgbClr val="B14AC5"/>
      </a:accent1>
      <a:accent2>
        <a:srgbClr val="6D3BB5"/>
      </a:accent2>
      <a:accent3>
        <a:srgbClr val="4A4BC5"/>
      </a:accent3>
      <a:accent4>
        <a:srgbClr val="396CB4"/>
      </a:accent4>
      <a:accent5>
        <a:srgbClr val="4AB1C5"/>
      </a:accent5>
      <a:accent6>
        <a:srgbClr val="39B494"/>
      </a:accent6>
      <a:hlink>
        <a:srgbClr val="3F95BF"/>
      </a:hlink>
      <a:folHlink>
        <a:srgbClr val="7F7F7F"/>
      </a:folHlink>
    </a:clrScheme>
    <a:fontScheme name="Madrid">
      <a:majorFont>
        <a:latin typeface="Seaford Display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ridVTI" id="{5F675924-ADDD-6B4C-A2D4-69150D1F0C16}" vid="{BEA84270-19BD-7342-8ABF-EFF1668AF1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364</Words>
  <Application>Microsoft Macintosh PowerPoint</Application>
  <PresentationFormat>Widescreen</PresentationFormat>
  <Paragraphs>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Seaford Display</vt:lpstr>
      <vt:lpstr>System Font Regular</vt:lpstr>
      <vt:lpstr>Tenorite</vt:lpstr>
      <vt:lpstr>MadridVTI</vt:lpstr>
      <vt:lpstr>Welcome to  Marcom 101: Video</vt:lpstr>
      <vt:lpstr>Questions to ask yourself</vt:lpstr>
      <vt:lpstr>Best practices when recording with your phone</vt:lpstr>
      <vt:lpstr>Video equipment you can check out from Marcom</vt:lpstr>
      <vt:lpstr>Extreme basics of cinematography</vt:lpstr>
      <vt:lpstr>Important basics of cinematography not covered today</vt:lpstr>
      <vt:lpstr>Proper framing</vt:lpstr>
      <vt:lpstr>Proper framing for an interview</vt:lpstr>
      <vt:lpstr>Improper framing for an interview</vt:lpstr>
      <vt:lpstr>Wide Angle vs. Telephoto</vt:lpstr>
      <vt:lpstr>Wide Angle vs. Telephoto Lens</vt:lpstr>
      <vt:lpstr>Lighting</vt:lpstr>
      <vt:lpstr>Lighting cont’d</vt:lpstr>
      <vt:lpstr>Lighting cont’d</vt:lpstr>
      <vt:lpstr>Lighting cont’d</vt:lpstr>
      <vt:lpstr>Send us your footage:</vt:lpstr>
      <vt:lpstr>Some last things to remember:</vt:lpstr>
      <vt:lpstr>Contact me with any questions: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Marcom 101: Video</dc:title>
  <dc:creator>Peter Matsoukas</dc:creator>
  <cp:lastModifiedBy>Peter Matsoukas</cp:lastModifiedBy>
  <cp:revision>5</cp:revision>
  <dcterms:created xsi:type="dcterms:W3CDTF">2022-08-25T17:15:10Z</dcterms:created>
  <dcterms:modified xsi:type="dcterms:W3CDTF">2022-09-07T19:16:57Z</dcterms:modified>
</cp:coreProperties>
</file>