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8" r:id="rId1"/>
  </p:sldMasterIdLst>
  <p:notesMasterIdLst>
    <p:notesMasterId r:id="rId20"/>
  </p:notesMasterIdLst>
  <p:sldIdLst>
    <p:sldId id="262" r:id="rId2"/>
    <p:sldId id="259" r:id="rId3"/>
    <p:sldId id="263" r:id="rId4"/>
    <p:sldId id="256" r:id="rId5"/>
    <p:sldId id="285" r:id="rId6"/>
    <p:sldId id="264" r:id="rId7"/>
    <p:sldId id="286" r:id="rId8"/>
    <p:sldId id="276" r:id="rId9"/>
    <p:sldId id="268" r:id="rId10"/>
    <p:sldId id="269" r:id="rId11"/>
    <p:sldId id="278" r:id="rId12"/>
    <p:sldId id="284" r:id="rId13"/>
    <p:sldId id="271" r:id="rId14"/>
    <p:sldId id="277" r:id="rId15"/>
    <p:sldId id="275" r:id="rId16"/>
    <p:sldId id="287" r:id="rId17"/>
    <p:sldId id="274" r:id="rId18"/>
    <p:sldId id="279"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2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58" autoAdjust="0"/>
    <p:restoredTop sz="55895" autoAdjust="0"/>
  </p:normalViewPr>
  <p:slideViewPr>
    <p:cSldViewPr>
      <p:cViewPr varScale="1">
        <p:scale>
          <a:sx n="61" d="100"/>
          <a:sy n="61" d="100"/>
        </p:scale>
        <p:origin x="1674" y="54"/>
      </p:cViewPr>
      <p:guideLst>
        <p:guide orient="horz" pos="2160"/>
        <p:guide pos="2880"/>
      </p:guideLst>
    </p:cSldViewPr>
  </p:slideViewPr>
  <p:outlineViewPr>
    <p:cViewPr>
      <p:scale>
        <a:sx n="33" d="100"/>
        <a:sy n="33" d="100"/>
      </p:scale>
      <p:origin x="0" y="-17466"/>
    </p:cViewPr>
  </p:outlineViewPr>
  <p:notesTextViewPr>
    <p:cViewPr>
      <p:scale>
        <a:sx n="1" d="1"/>
        <a:sy n="1" d="1"/>
      </p:scale>
      <p:origin x="0" y="0"/>
    </p:cViewPr>
  </p:notesTextViewPr>
  <p:notesViewPr>
    <p:cSldViewPr>
      <p:cViewPr varScale="1">
        <p:scale>
          <a:sx n="81" d="100"/>
          <a:sy n="81" d="100"/>
        </p:scale>
        <p:origin x="20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D4815ED-3F0E-470A-808B-F6565B084A77}" type="datetimeFigureOut">
              <a:rPr lang="en-US" smtClean="0"/>
              <a:t>6/13/2016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27D3ED3-D59F-47A8-A4B8-13C62374A1D7}" type="slidenum">
              <a:rPr lang="en-US" smtClean="0"/>
              <a:t>‹#›</a:t>
            </a:fld>
            <a:endParaRPr lang="en-US"/>
          </a:p>
        </p:txBody>
      </p:sp>
    </p:spTree>
    <p:extLst>
      <p:ext uri="{BB962C8B-B14F-4D97-AF65-F5344CB8AC3E}">
        <p14:creationId xmlns:p14="http://schemas.microsoft.com/office/powerpoint/2010/main" val="2291221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39700"/>
            <a:ext cx="4181475" cy="3136900"/>
          </a:xfrm>
        </p:spPr>
      </p:sp>
      <p:sp>
        <p:nvSpPr>
          <p:cNvPr id="3" name="Notes Placeholder 2"/>
          <p:cNvSpPr>
            <a:spLocks noGrp="1"/>
          </p:cNvSpPr>
          <p:nvPr>
            <p:ph type="body" idx="1"/>
          </p:nvPr>
        </p:nvSpPr>
        <p:spPr>
          <a:xfrm>
            <a:off x="701675" y="3429000"/>
            <a:ext cx="5607050" cy="5400675"/>
          </a:xfrm>
        </p:spPr>
        <p:txBody>
          <a:bodyPr/>
          <a:lstStyle/>
          <a:p>
            <a:r>
              <a:rPr lang="en-US" sz="1400" dirty="0"/>
              <a:t>[</a:t>
            </a:r>
            <a:r>
              <a:rPr lang="en-US" sz="1400" dirty="0" err="1"/>
              <a:t>greg</a:t>
            </a:r>
            <a:r>
              <a:rPr lang="en-US" sz="1400" dirty="0"/>
              <a:t>]  </a:t>
            </a:r>
            <a:endParaRPr lang="en-US" sz="1400" dirty="0" smtClean="0"/>
          </a:p>
          <a:p>
            <a:r>
              <a:rPr lang="en-US" sz="1400" dirty="0" smtClean="0"/>
              <a:t>Great </a:t>
            </a:r>
            <a:r>
              <a:rPr lang="en-US" sz="1400" dirty="0"/>
              <a:t>afternoon everyone.  </a:t>
            </a:r>
            <a:r>
              <a:rPr lang="en-US" sz="1400" dirty="0" smtClean="0"/>
              <a:t>mary </a:t>
            </a:r>
            <a:r>
              <a:rPr lang="en-US" sz="1400" dirty="0" err="1" smtClean="0"/>
              <a:t>beth</a:t>
            </a:r>
            <a:r>
              <a:rPr lang="en-US" sz="1400" dirty="0" smtClean="0"/>
              <a:t> </a:t>
            </a:r>
            <a:r>
              <a:rPr lang="en-US" sz="1400" dirty="0"/>
              <a:t>and </a:t>
            </a:r>
            <a:r>
              <a:rPr lang="en-US" sz="1400" dirty="0" smtClean="0"/>
              <a:t>I welcome </a:t>
            </a:r>
            <a:r>
              <a:rPr lang="en-US" sz="1400" dirty="0"/>
              <a:t>you to our discussion regarding Franciscan Career Transformation:  Bridge to the World.  </a:t>
            </a:r>
            <a:r>
              <a:rPr lang="en-US" sz="1400" dirty="0" smtClean="0"/>
              <a:t>We use </a:t>
            </a:r>
            <a:r>
              <a:rPr lang="en-US" sz="1400" dirty="0"/>
              <a:t>the term “discussion” because we desire for this session to be very interactive.</a:t>
            </a:r>
          </a:p>
          <a:p>
            <a:endParaRPr lang="en-US" sz="1400" dirty="0"/>
          </a:p>
          <a:p>
            <a:r>
              <a:rPr lang="en-US" sz="1400" dirty="0"/>
              <a:t>The first way we wish to interact </a:t>
            </a:r>
            <a:r>
              <a:rPr lang="en-US" sz="1400" dirty="0" smtClean="0"/>
              <a:t>is in prayer.  In the name of the Father, and the Son and the Holy Spirit:</a:t>
            </a:r>
          </a:p>
          <a:p>
            <a:endParaRPr lang="en-US" sz="1400" dirty="0"/>
          </a:p>
          <a:p>
            <a:r>
              <a:rPr lang="en-US" sz="1400" dirty="0" smtClean="0"/>
              <a:t>Given </a:t>
            </a:r>
            <a:r>
              <a:rPr lang="en-US" sz="1400" dirty="0"/>
              <a:t>the exciting nature of today, let us take a few moments </a:t>
            </a:r>
            <a:r>
              <a:rPr lang="en-US" sz="1400" dirty="0" smtClean="0"/>
              <a:t>to be in </a:t>
            </a:r>
            <a:r>
              <a:rPr lang="en-US" sz="1400" dirty="0"/>
              <a:t>silence to remind ourselves we are always in the presence of our awesome </a:t>
            </a:r>
            <a:r>
              <a:rPr lang="en-US" sz="1400" dirty="0" smtClean="0"/>
              <a:t>Creator.  [Pause]  Great </a:t>
            </a:r>
            <a:r>
              <a:rPr lang="en-US" sz="1400" dirty="0"/>
              <a:t>and Gracious God, </a:t>
            </a:r>
            <a:r>
              <a:rPr lang="en-US" sz="1400" dirty="0" smtClean="0"/>
              <a:t>once again we </a:t>
            </a:r>
            <a:r>
              <a:rPr lang="en-US" sz="1400" dirty="0"/>
              <a:t>do not have to look far for the incredible gifts you have provided </a:t>
            </a:r>
            <a:r>
              <a:rPr lang="en-US" sz="1400" dirty="0" smtClean="0"/>
              <a:t>today</a:t>
            </a:r>
            <a:r>
              <a:rPr lang="en-US" sz="1400" dirty="0"/>
              <a:t>.  This beautiful day.  This wonderful Symposium.  Another opportunity to share Your good.  Bless our conversation this afternoon so that we can truly do </a:t>
            </a:r>
            <a:r>
              <a:rPr lang="en-US" sz="1400" dirty="0" smtClean="0"/>
              <a:t>Your </a:t>
            </a:r>
            <a:r>
              <a:rPr lang="en-US" sz="1400" dirty="0"/>
              <a:t>will and help prepare </a:t>
            </a:r>
            <a:r>
              <a:rPr lang="en-US" sz="1400" dirty="0" smtClean="0"/>
              <a:t>outstanding leaders to transform into whom You </a:t>
            </a:r>
            <a:r>
              <a:rPr lang="en-US" sz="1400" dirty="0"/>
              <a:t>want them to </a:t>
            </a:r>
            <a:r>
              <a:rPr lang="en-US" sz="1400" dirty="0" smtClean="0"/>
              <a:t>become.  </a:t>
            </a:r>
            <a:r>
              <a:rPr lang="en-US" sz="1400" dirty="0"/>
              <a:t>Amen</a:t>
            </a:r>
            <a:r>
              <a:rPr lang="en-US" sz="1400" dirty="0" smtClean="0"/>
              <a:t>.</a:t>
            </a:r>
          </a:p>
          <a:p>
            <a:endParaRPr lang="en-US" sz="1400" dirty="0"/>
          </a:p>
          <a:p>
            <a:r>
              <a:rPr lang="en-US" sz="1400" dirty="0" smtClean="0"/>
              <a:t>The next way we wish to interact is by getting to know each other.  Let’s please go around the room and have each person introduce yourself by sharing your name, institution, role and the first job ever had.  </a:t>
            </a:r>
          </a:p>
          <a:p>
            <a:endParaRPr lang="en-US" sz="1400" dirty="0"/>
          </a:p>
          <a:p>
            <a:r>
              <a:rPr lang="en-US" sz="1400" dirty="0" smtClean="0"/>
              <a:t>[mary </a:t>
            </a:r>
            <a:r>
              <a:rPr lang="en-US" sz="1400" dirty="0" err="1" smtClean="0"/>
              <a:t>beth</a:t>
            </a:r>
            <a:r>
              <a:rPr lang="en-US" sz="1400" dirty="0" smtClean="0"/>
              <a:t> and </a:t>
            </a:r>
            <a:r>
              <a:rPr lang="en-US" sz="1400" dirty="0" err="1" smtClean="0"/>
              <a:t>greg</a:t>
            </a:r>
            <a:r>
              <a:rPr lang="en-US" sz="1400" dirty="0" smtClean="0"/>
              <a:t> go last]</a:t>
            </a:r>
          </a:p>
          <a:p>
            <a:endParaRPr lang="en-US" sz="1400" dirty="0"/>
          </a:p>
          <a:p>
            <a:endParaRPr lang="en-US" sz="1400" dirty="0"/>
          </a:p>
          <a:p>
            <a:endParaRPr lang="en-US" sz="1400" dirty="0"/>
          </a:p>
          <a:p>
            <a:endParaRPr lang="en-US" sz="1400" dirty="0"/>
          </a:p>
        </p:txBody>
      </p:sp>
      <p:sp>
        <p:nvSpPr>
          <p:cNvPr id="4" name="Slide Number Placeholder 3"/>
          <p:cNvSpPr>
            <a:spLocks noGrp="1"/>
          </p:cNvSpPr>
          <p:nvPr>
            <p:ph type="sldNum" sz="quarter" idx="10"/>
          </p:nvPr>
        </p:nvSpPr>
        <p:spPr/>
        <p:txBody>
          <a:bodyPr/>
          <a:lstStyle/>
          <a:p>
            <a:fld id="{027D3ED3-D59F-47A8-A4B8-13C62374A1D7}" type="slidenum">
              <a:rPr lang="en-US" smtClean="0"/>
              <a:t>1</a:t>
            </a:fld>
            <a:endParaRPr lang="en-US"/>
          </a:p>
        </p:txBody>
      </p:sp>
    </p:spTree>
    <p:extLst>
      <p:ext uri="{BB962C8B-B14F-4D97-AF65-F5344CB8AC3E}">
        <p14:creationId xmlns:p14="http://schemas.microsoft.com/office/powerpoint/2010/main" val="1055364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52400"/>
            <a:ext cx="4181475" cy="3136900"/>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027D3ED3-D59F-47A8-A4B8-13C62374A1D7}" type="slidenum">
              <a:rPr lang="en-US" smtClean="0"/>
              <a:t>10</a:t>
            </a:fld>
            <a:endParaRPr lang="en-US"/>
          </a:p>
        </p:txBody>
      </p:sp>
      <p:sp>
        <p:nvSpPr>
          <p:cNvPr id="5" name="Notes Placeholder 2"/>
          <p:cNvSpPr txBox="1">
            <a:spLocks/>
          </p:cNvSpPr>
          <p:nvPr/>
        </p:nvSpPr>
        <p:spPr>
          <a:xfrm>
            <a:off x="854075" y="3505200"/>
            <a:ext cx="5607050" cy="4724400"/>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800" dirty="0" smtClean="0"/>
              <a:t>[</a:t>
            </a:r>
            <a:r>
              <a:rPr lang="en-US" sz="1800" dirty="0" err="1" smtClean="0"/>
              <a:t>greg</a:t>
            </a:r>
            <a:r>
              <a:rPr lang="en-US" sz="1800" dirty="0" smtClean="0"/>
              <a:t>]</a:t>
            </a:r>
          </a:p>
          <a:p>
            <a:r>
              <a:rPr lang="en-US" sz="1800" dirty="0" smtClean="0"/>
              <a:t>As a member of the Franciscan Brothers of Brooklyn, I have vowed to live by the Rule and Life of the Brothers and Sisters of the Third Order Regular of St. Francis.  Every decision I make is ideally guided by this Rule and Life.</a:t>
            </a:r>
          </a:p>
          <a:p>
            <a:endParaRPr lang="en-US" sz="1800" dirty="0" smtClean="0"/>
          </a:p>
          <a:p>
            <a:r>
              <a:rPr lang="en-US" sz="1800" dirty="0" smtClean="0"/>
              <a:t>The Rule of Work Life is the guiding document for the student/recent alumni.  It is a portfolio crafted by the participant containing information such as values, mission and vision statements, goals and results of assessments.  All of these are meant to be guideposts for maximizing contribution to the world and introducing their authentic self to potential employers.  mary </a:t>
            </a:r>
            <a:r>
              <a:rPr lang="en-US" sz="1800" dirty="0" err="1" smtClean="0"/>
              <a:t>beth</a:t>
            </a:r>
            <a:r>
              <a:rPr lang="en-US" sz="1800" dirty="0" smtClean="0"/>
              <a:t> will shortly talk a bit more about the Rule of Work Life, one unique feature of FCT.</a:t>
            </a:r>
          </a:p>
          <a:p>
            <a:endParaRPr lang="en-US" dirty="0" smtClean="0"/>
          </a:p>
          <a:p>
            <a:endParaRPr lang="en-US" dirty="0"/>
          </a:p>
        </p:txBody>
      </p:sp>
    </p:spTree>
    <p:extLst>
      <p:ext uri="{BB962C8B-B14F-4D97-AF65-F5344CB8AC3E}">
        <p14:creationId xmlns:p14="http://schemas.microsoft.com/office/powerpoint/2010/main" val="2584990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8463" y="139700"/>
            <a:ext cx="3673475" cy="2755900"/>
          </a:xfrm>
        </p:spPr>
      </p:sp>
      <p:sp>
        <p:nvSpPr>
          <p:cNvPr id="3" name="Notes Placeholder 2"/>
          <p:cNvSpPr>
            <a:spLocks noGrp="1"/>
          </p:cNvSpPr>
          <p:nvPr>
            <p:ph type="body" idx="1"/>
          </p:nvPr>
        </p:nvSpPr>
        <p:spPr>
          <a:xfrm>
            <a:off x="381000" y="3048000"/>
            <a:ext cx="5851525" cy="5781675"/>
          </a:xfrm>
        </p:spPr>
        <p:txBody>
          <a:bodyPr/>
          <a:lstStyle/>
          <a:p>
            <a:r>
              <a:rPr lang="en-US" baseline="0" dirty="0" smtClean="0"/>
              <a:t> </a:t>
            </a:r>
            <a:r>
              <a:rPr lang="en-US" dirty="0"/>
              <a:t>[mary </a:t>
            </a:r>
            <a:r>
              <a:rPr lang="en-US" dirty="0" err="1"/>
              <a:t>beth</a:t>
            </a:r>
            <a:r>
              <a:rPr lang="en-US" dirty="0"/>
              <a:t>]</a:t>
            </a:r>
          </a:p>
          <a:p>
            <a:endParaRPr lang="en-US" sz="500" dirty="0"/>
          </a:p>
          <a:p>
            <a:r>
              <a:rPr lang="en-US" sz="1400" dirty="0"/>
              <a:t>You will note that across our discussion today, you have heard much about the need for reflection, and action.  </a:t>
            </a:r>
            <a:r>
              <a:rPr lang="en-US" sz="1400" dirty="0" smtClean="0"/>
              <a:t>Bullets</a:t>
            </a:r>
            <a:r>
              <a:rPr lang="en-US" sz="1400" baseline="0" dirty="0" smtClean="0"/>
              <a:t> 1-4 highlight</a:t>
            </a:r>
            <a:r>
              <a:rPr lang="en-US" sz="1400" dirty="0" smtClean="0"/>
              <a:t> the</a:t>
            </a:r>
            <a:r>
              <a:rPr lang="en-US" sz="1400" baseline="0" dirty="0" smtClean="0"/>
              <a:t> </a:t>
            </a:r>
            <a:r>
              <a:rPr lang="en-US" sz="1400" dirty="0" smtClean="0"/>
              <a:t>reflection</a:t>
            </a:r>
            <a:r>
              <a:rPr lang="en-US" sz="1400" baseline="0" dirty="0" smtClean="0"/>
              <a:t> tools and topics</a:t>
            </a:r>
          </a:p>
          <a:p>
            <a:endParaRPr lang="en-US" sz="1400" baseline="0" dirty="0" smtClean="0"/>
          </a:p>
          <a:p>
            <a:r>
              <a:rPr lang="en-US" sz="1400" baseline="0" dirty="0" smtClean="0"/>
              <a:t>In addition, it is the intention of the </a:t>
            </a:r>
            <a:r>
              <a:rPr lang="en-US" sz="1400" dirty="0" smtClean="0"/>
              <a:t>program</a:t>
            </a:r>
            <a:r>
              <a:rPr lang="en-US" sz="1400" baseline="0" dirty="0" smtClean="0"/>
              <a:t> to include career-specific elements like documents of introduction and interviewing.</a:t>
            </a:r>
            <a:endParaRPr lang="en-US" sz="1400" dirty="0"/>
          </a:p>
          <a:p>
            <a:endParaRPr lang="en-US" sz="1400" dirty="0"/>
          </a:p>
          <a:p>
            <a:r>
              <a:rPr lang="en-US" sz="1400" dirty="0" smtClean="0"/>
              <a:t>The program culminates</a:t>
            </a:r>
            <a:r>
              <a:rPr lang="en-US" sz="1400" baseline="0" dirty="0" smtClean="0"/>
              <a:t> in a presentation of each participant’s </a:t>
            </a:r>
            <a:r>
              <a:rPr lang="en-US" sz="1400" dirty="0" smtClean="0"/>
              <a:t>Rule </a:t>
            </a:r>
            <a:r>
              <a:rPr lang="en-US" sz="1400" dirty="0"/>
              <a:t>of Work Life: </a:t>
            </a:r>
            <a:r>
              <a:rPr lang="en-US" sz="1400" dirty="0" smtClean="0"/>
              <a:t>This</a:t>
            </a:r>
            <a:r>
              <a:rPr lang="en-US" sz="1400" baseline="0" dirty="0" smtClean="0"/>
              <a:t> </a:t>
            </a:r>
            <a:r>
              <a:rPr lang="en-US" sz="1400" dirty="0" smtClean="0"/>
              <a:t>can </a:t>
            </a:r>
            <a:r>
              <a:rPr lang="en-US" sz="1400" dirty="0"/>
              <a:t>be </a:t>
            </a:r>
            <a:r>
              <a:rPr lang="en-US" sz="1400" dirty="0" smtClean="0"/>
              <a:t>as structured</a:t>
            </a:r>
            <a:r>
              <a:rPr lang="en-US" sz="1400" baseline="0" dirty="0" smtClean="0"/>
              <a:t> or creative as a student desires. It may be:</a:t>
            </a:r>
            <a:endParaRPr lang="en-US" sz="1400" dirty="0" smtClean="0"/>
          </a:p>
          <a:p>
            <a:pPr marL="171450" indent="-171450">
              <a:buFont typeface="Arial" panose="020B0604020202020204" pitchFamily="34" charset="0"/>
              <a:buChar char="•"/>
            </a:pPr>
            <a:r>
              <a:rPr lang="en-US" sz="1400" dirty="0" smtClean="0"/>
              <a:t>A </a:t>
            </a:r>
            <a:r>
              <a:rPr lang="en-US" sz="1400" dirty="0"/>
              <a:t>narrative/story for reflection- </a:t>
            </a:r>
          </a:p>
          <a:p>
            <a:pPr marL="171450" indent="-171450">
              <a:buFont typeface="Arial" panose="020B0604020202020204" pitchFamily="34" charset="0"/>
              <a:buChar char="•"/>
            </a:pPr>
            <a:r>
              <a:rPr lang="en-US" sz="1400" dirty="0"/>
              <a:t>A synopsis</a:t>
            </a:r>
          </a:p>
          <a:p>
            <a:pPr marL="171450" indent="-171450">
              <a:buFont typeface="Arial" panose="020B0604020202020204" pitchFamily="34" charset="0"/>
              <a:buChar char="•"/>
            </a:pPr>
            <a:r>
              <a:rPr lang="en-US" sz="1400" dirty="0"/>
              <a:t>A mission statement or </a:t>
            </a:r>
            <a:r>
              <a:rPr lang="en-US" sz="1400" dirty="0" err="1"/>
              <a:t>dreamboard</a:t>
            </a:r>
            <a:r>
              <a:rPr lang="en-US" sz="1400" dirty="0"/>
              <a:t> or a </a:t>
            </a:r>
            <a:r>
              <a:rPr lang="en-US" sz="1400" dirty="0" smtClean="0"/>
              <a:t>webpage</a:t>
            </a:r>
          </a:p>
          <a:p>
            <a:endParaRPr lang="en-US" sz="1400" dirty="0"/>
          </a:p>
          <a:p>
            <a:r>
              <a:rPr lang="en-US" sz="1400" dirty="0"/>
              <a:t>It can be </a:t>
            </a:r>
            <a:r>
              <a:rPr lang="en-US" sz="1400" dirty="0" smtClean="0"/>
              <a:t>used in several ways: It</a:t>
            </a:r>
            <a:r>
              <a:rPr lang="en-US" sz="1400" baseline="0" dirty="0" smtClean="0"/>
              <a:t> will be a very useful tool for reflection: </a:t>
            </a:r>
          </a:p>
          <a:p>
            <a:pPr marL="628650" lvl="1" indent="-171450">
              <a:buFont typeface="Arial" panose="020B0604020202020204" pitchFamily="34" charset="0"/>
              <a:buChar char="•"/>
            </a:pPr>
            <a:r>
              <a:rPr lang="en-US" sz="1400" baseline="0" dirty="0" smtClean="0"/>
              <a:t>As I look at my Rule of Work life, what do I notice as strengths and skills and aspirations? Which of these do I want to share with an employer?</a:t>
            </a:r>
          </a:p>
          <a:p>
            <a:pPr marL="628650" lvl="1" indent="-171450">
              <a:buFont typeface="Arial" panose="020B0604020202020204" pitchFamily="34" charset="0"/>
              <a:buChar char="•"/>
            </a:pPr>
            <a:r>
              <a:rPr lang="en-US" sz="1400" dirty="0" smtClean="0"/>
              <a:t>Does </a:t>
            </a:r>
            <a:r>
              <a:rPr lang="en-US" sz="1400" dirty="0"/>
              <a:t>the job </a:t>
            </a:r>
            <a:r>
              <a:rPr lang="en-US" sz="1400" dirty="0" smtClean="0"/>
              <a:t>I am</a:t>
            </a:r>
            <a:r>
              <a:rPr lang="en-US" sz="1400" baseline="0" dirty="0" smtClean="0"/>
              <a:t> </a:t>
            </a:r>
            <a:r>
              <a:rPr lang="en-US" sz="1400" dirty="0" smtClean="0"/>
              <a:t>seeking </a:t>
            </a:r>
            <a:r>
              <a:rPr lang="en-US" sz="1400" dirty="0"/>
              <a:t>suit </a:t>
            </a:r>
            <a:r>
              <a:rPr lang="en-US" sz="1400" dirty="0" smtClean="0"/>
              <a:t>my </a:t>
            </a:r>
            <a:r>
              <a:rPr lang="en-US" sz="1400" dirty="0"/>
              <a:t>needs and align with </a:t>
            </a:r>
            <a:r>
              <a:rPr lang="en-US" sz="1400" dirty="0" smtClean="0"/>
              <a:t>my </a:t>
            </a:r>
            <a:r>
              <a:rPr lang="en-US" sz="1400" dirty="0"/>
              <a:t>values</a:t>
            </a:r>
            <a:r>
              <a:rPr lang="en-US" sz="1400" dirty="0" smtClean="0"/>
              <a:t>?</a:t>
            </a:r>
          </a:p>
          <a:p>
            <a:pPr marL="628650" lvl="1" indent="-171450">
              <a:buFont typeface="Arial" panose="020B0604020202020204" pitchFamily="34" charset="0"/>
              <a:buChar char="•"/>
            </a:pPr>
            <a:r>
              <a:rPr lang="en-US" sz="1400" dirty="0" smtClean="0"/>
              <a:t>As</a:t>
            </a:r>
            <a:r>
              <a:rPr lang="en-US" sz="1400" baseline="0" dirty="0" smtClean="0"/>
              <a:t> I look at my Rule of Work Life, </a:t>
            </a:r>
            <a:r>
              <a:rPr lang="en-US" sz="1400" dirty="0" smtClean="0"/>
              <a:t>Has my </a:t>
            </a:r>
            <a:r>
              <a:rPr lang="en-US" sz="1400" dirty="0"/>
              <a:t>vision changed? Have </a:t>
            </a:r>
            <a:r>
              <a:rPr lang="en-US" sz="1400" dirty="0" smtClean="0"/>
              <a:t>my </a:t>
            </a:r>
            <a:r>
              <a:rPr lang="en-US" sz="1400" dirty="0"/>
              <a:t>goals changed</a:t>
            </a:r>
            <a:r>
              <a:rPr lang="en-US" sz="1400" smtClean="0"/>
              <a:t>? </a:t>
            </a:r>
          </a:p>
          <a:p>
            <a:pPr marL="628650" lvl="1" indent="-171450">
              <a:buFont typeface="Arial" panose="020B0604020202020204" pitchFamily="34" charset="0"/>
              <a:buChar char="•"/>
            </a:pPr>
            <a:endParaRPr lang="en-US" sz="800" dirty="0"/>
          </a:p>
          <a:p>
            <a:pPr marL="0" lvl="1">
              <a:defRPr/>
            </a:pPr>
            <a:r>
              <a:rPr lang="en-US" sz="1400" dirty="0"/>
              <a:t>Some students may wish to use it as a presentational portfolio of work or the beginnings of a blog or other creative endeavor.</a:t>
            </a:r>
          </a:p>
          <a:p>
            <a:pPr marL="0" lvl="1">
              <a:defRPr/>
            </a:pPr>
            <a:endParaRPr lang="en-US" sz="800" dirty="0"/>
          </a:p>
          <a:p>
            <a:pPr marL="0" lvl="1">
              <a:defRPr/>
            </a:pPr>
            <a:r>
              <a:rPr lang="en-US" sz="1400" dirty="0"/>
              <a:t>However they create it, through the Rule of Work Life a student learns to tell their story and offer their gifts to the world.</a:t>
            </a:r>
          </a:p>
          <a:p>
            <a:pPr marL="628650" lvl="1" indent="-171450">
              <a:buFont typeface="Arial" panose="020B0604020202020204" pitchFamily="34" charset="0"/>
              <a:buChar char="•"/>
            </a:pPr>
            <a:endParaRPr lang="en-US" sz="14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27D3ED3-D59F-47A8-A4B8-13C62374A1D7}" type="slidenum">
              <a:rPr lang="en-US" smtClean="0"/>
              <a:t>11</a:t>
            </a:fld>
            <a:endParaRPr lang="en-US" dirty="0"/>
          </a:p>
        </p:txBody>
      </p:sp>
    </p:spTree>
    <p:extLst>
      <p:ext uri="{BB962C8B-B14F-4D97-AF65-F5344CB8AC3E}">
        <p14:creationId xmlns:p14="http://schemas.microsoft.com/office/powerpoint/2010/main" val="831726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52400"/>
            <a:ext cx="4181475" cy="3136900"/>
          </a:xfrm>
        </p:spPr>
      </p:sp>
      <p:sp>
        <p:nvSpPr>
          <p:cNvPr id="3" name="Notes Placeholder 2"/>
          <p:cNvSpPr>
            <a:spLocks noGrp="1"/>
          </p:cNvSpPr>
          <p:nvPr>
            <p:ph type="body" idx="1"/>
          </p:nvPr>
        </p:nvSpPr>
        <p:spPr>
          <a:xfrm>
            <a:off x="701675" y="3505200"/>
            <a:ext cx="5607050" cy="5105400"/>
          </a:xfrm>
        </p:spPr>
        <p:txBody>
          <a:bodyPr/>
          <a:lstStyle/>
          <a:p>
            <a:r>
              <a:rPr lang="en-US" dirty="0" smtClean="0"/>
              <a:t>[</a:t>
            </a:r>
            <a:r>
              <a:rPr lang="en-US" dirty="0" err="1" smtClean="0"/>
              <a:t>greg</a:t>
            </a:r>
            <a:r>
              <a:rPr lang="en-US" dirty="0" smtClean="0"/>
              <a:t>]  Another of the unique features </a:t>
            </a:r>
            <a:r>
              <a:rPr lang="en-US" dirty="0"/>
              <a:t>of FCT is the blend of self-awareness, Franciscan Values and career </a:t>
            </a:r>
            <a:r>
              <a:rPr lang="en-US" dirty="0" smtClean="0"/>
              <a:t>leadership.  Many </a:t>
            </a:r>
            <a:r>
              <a:rPr lang="en-US" dirty="0"/>
              <a:t>programs </a:t>
            </a:r>
            <a:r>
              <a:rPr lang="en-US" dirty="0" smtClean="0"/>
              <a:t>contain elements of self-awareness </a:t>
            </a:r>
            <a:r>
              <a:rPr lang="en-US" dirty="0"/>
              <a:t>and career leadership, but </a:t>
            </a:r>
            <a:r>
              <a:rPr lang="en-US" dirty="0" smtClean="0"/>
              <a:t>not Franciscan Values.  As you demonstrated earlier, there is a strong linkage between Franciscan </a:t>
            </a:r>
            <a:r>
              <a:rPr lang="en-US" dirty="0"/>
              <a:t>Values </a:t>
            </a:r>
            <a:r>
              <a:rPr lang="en-US" dirty="0" smtClean="0"/>
              <a:t>and career.  </a:t>
            </a:r>
          </a:p>
          <a:p>
            <a:endParaRPr lang="en-US" dirty="0"/>
          </a:p>
          <a:p>
            <a:r>
              <a:rPr lang="en-US" dirty="0" smtClean="0"/>
              <a:t>According </a:t>
            </a:r>
            <a:r>
              <a:rPr lang="en-US" dirty="0"/>
              <a:t>to renowned author Fr. Andre </a:t>
            </a:r>
            <a:r>
              <a:rPr lang="en-US" dirty="0" err="1"/>
              <a:t>Cirino</a:t>
            </a:r>
            <a:r>
              <a:rPr lang="en-US" dirty="0"/>
              <a:t>, O.F. M., one of the most important Franciscan Values is sharing the Good.  In fact, according to Fr. Andre, "The greatest violation of </a:t>
            </a:r>
            <a:r>
              <a:rPr lang="en-US" dirty="0" smtClean="0"/>
              <a:t>the commitment to Franciscan Poverty </a:t>
            </a:r>
            <a:r>
              <a:rPr lang="en-US" dirty="0"/>
              <a:t>is to hold on to the Good".  </a:t>
            </a:r>
          </a:p>
          <a:p>
            <a:endParaRPr lang="en-US" dirty="0"/>
          </a:p>
          <a:p>
            <a:r>
              <a:rPr lang="en-US" dirty="0"/>
              <a:t>FCT helps the participant become self-aware of their </a:t>
            </a:r>
            <a:r>
              <a:rPr lang="en-US" dirty="0" smtClean="0"/>
              <a:t>Good.  For </a:t>
            </a:r>
            <a:r>
              <a:rPr lang="en-US" dirty="0"/>
              <a:t>our students, this is very important.  I can only speak for New York City </a:t>
            </a:r>
            <a:r>
              <a:rPr lang="en-US" dirty="0" smtClean="0"/>
              <a:t>– attending school in </a:t>
            </a:r>
            <a:r>
              <a:rPr lang="en-US" dirty="0"/>
              <a:t>the concrete jungle is filled with </a:t>
            </a:r>
            <a:r>
              <a:rPr lang="en-US" dirty="0" smtClean="0"/>
              <a:t>turbulence, frustration and challenges</a:t>
            </a:r>
            <a:r>
              <a:rPr lang="en-US" dirty="0"/>
              <a:t>.  Sadly, many college students </a:t>
            </a:r>
            <a:r>
              <a:rPr lang="en-US" dirty="0" smtClean="0"/>
              <a:t>– regardless of where they are located – have difficulty seeing </a:t>
            </a:r>
            <a:r>
              <a:rPr lang="en-US" dirty="0"/>
              <a:t>the Good they possess.  </a:t>
            </a:r>
            <a:endParaRPr lang="en-US" dirty="0" smtClean="0"/>
          </a:p>
          <a:p>
            <a:endParaRPr lang="en-US" dirty="0"/>
          </a:p>
          <a:p>
            <a:r>
              <a:rPr lang="en-US" dirty="0" smtClean="0"/>
              <a:t>One </a:t>
            </a:r>
            <a:r>
              <a:rPr lang="en-US" dirty="0"/>
              <a:t>cannot be what they cannot </a:t>
            </a:r>
            <a:r>
              <a:rPr lang="en-US" dirty="0" smtClean="0"/>
              <a:t>see.  Therefore</a:t>
            </a:r>
            <a:r>
              <a:rPr lang="en-US" dirty="0"/>
              <a:t>, a key </a:t>
            </a:r>
            <a:r>
              <a:rPr lang="en-US" dirty="0" smtClean="0"/>
              <a:t>role </a:t>
            </a:r>
            <a:r>
              <a:rPr lang="en-US" dirty="0"/>
              <a:t>as educators is to help each student see the Good inside </a:t>
            </a:r>
            <a:r>
              <a:rPr lang="en-US" dirty="0" err="1"/>
              <a:t>themself</a:t>
            </a:r>
            <a:r>
              <a:rPr lang="en-US" dirty="0"/>
              <a:t> and inspire her/him to share this Good to maximize their contribution to a broken world</a:t>
            </a:r>
            <a:r>
              <a:rPr lang="en-US" dirty="0" smtClean="0"/>
              <a:t>.  Going from not seeing their Good to sharing their Good - this </a:t>
            </a:r>
            <a:r>
              <a:rPr lang="en-US" dirty="0"/>
              <a:t>is transformation at its finest!</a:t>
            </a:r>
          </a:p>
          <a:p>
            <a:endParaRPr lang="en-US" dirty="0"/>
          </a:p>
          <a:p>
            <a:r>
              <a:rPr lang="en-US" dirty="0" smtClean="0"/>
              <a:t>Think about the transformation contained in Man of La Mancha.  It only was when Don </a:t>
            </a:r>
            <a:r>
              <a:rPr lang="en-US" dirty="0" err="1" smtClean="0"/>
              <a:t>Quiote</a:t>
            </a:r>
            <a:r>
              <a:rPr lang="en-US" dirty="0" smtClean="0"/>
              <a:t> helped others see their Good that they transformed.  I believe a key line in the story is when </a:t>
            </a:r>
            <a:r>
              <a:rPr lang="en-US" dirty="0" err="1" smtClean="0"/>
              <a:t>Aldonza</a:t>
            </a:r>
            <a:r>
              <a:rPr lang="en-US" dirty="0" smtClean="0"/>
              <a:t> says, “Why does he see all the Good he can see, and what does he want of me?” The essence of FCT is the facilitator helping participants see their Good, with each individual reflecting for </a:t>
            </a:r>
            <a:r>
              <a:rPr lang="en-US" dirty="0" err="1" smtClean="0"/>
              <a:t>themself</a:t>
            </a:r>
            <a:r>
              <a:rPr lang="en-US" dirty="0" smtClean="0"/>
              <a:t> on their Good and, through this process, moving toward their quest.  </a:t>
            </a:r>
          </a:p>
          <a:p>
            <a:r>
              <a:rPr lang="en-US" dirty="0"/>
              <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027D3ED3-D59F-47A8-A4B8-13C62374A1D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028315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52400"/>
            <a:ext cx="4181475" cy="3136900"/>
          </a:xfrm>
        </p:spPr>
      </p:sp>
      <p:sp>
        <p:nvSpPr>
          <p:cNvPr id="3" name="Notes Placeholder 2"/>
          <p:cNvSpPr>
            <a:spLocks noGrp="1"/>
          </p:cNvSpPr>
          <p:nvPr>
            <p:ph type="body" idx="1"/>
          </p:nvPr>
        </p:nvSpPr>
        <p:spPr>
          <a:xfrm>
            <a:off x="701675" y="4473575"/>
            <a:ext cx="5607050" cy="3984625"/>
          </a:xfrm>
        </p:spPr>
        <p:txBody>
          <a:bodyPr/>
          <a:lstStyle/>
          <a:p>
            <a:r>
              <a:rPr lang="en-US" dirty="0" smtClean="0"/>
              <a:t>.</a:t>
            </a:r>
            <a:endParaRPr lang="en-US" dirty="0"/>
          </a:p>
          <a:p>
            <a:r>
              <a:rPr lang="en-US" dirty="0" smtClean="0"/>
              <a:t> </a:t>
            </a:r>
          </a:p>
          <a:p>
            <a:pPr marL="171450" indent="-171450">
              <a:buFontTx/>
              <a:buChar char="-"/>
            </a:pPr>
            <a:endParaRPr lang="en-US"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027D3ED3-D59F-47A8-A4B8-13C62374A1D7}" type="slidenum">
              <a:rPr lang="en-US" smtClean="0"/>
              <a:t>13</a:t>
            </a:fld>
            <a:endParaRPr lang="en-US"/>
          </a:p>
        </p:txBody>
      </p:sp>
      <p:sp>
        <p:nvSpPr>
          <p:cNvPr id="5" name="Notes Placeholder 2"/>
          <p:cNvSpPr txBox="1">
            <a:spLocks/>
          </p:cNvSpPr>
          <p:nvPr/>
        </p:nvSpPr>
        <p:spPr>
          <a:xfrm>
            <a:off x="854075" y="3581400"/>
            <a:ext cx="5607050" cy="5105400"/>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smtClean="0"/>
              <a:t>[</a:t>
            </a:r>
            <a:r>
              <a:rPr lang="en-US" dirty="0" err="1" smtClean="0"/>
              <a:t>greg</a:t>
            </a:r>
            <a:r>
              <a:rPr lang="en-US" dirty="0" smtClean="0"/>
              <a:t>] </a:t>
            </a:r>
          </a:p>
          <a:p>
            <a:r>
              <a:rPr lang="en-US" dirty="0" smtClean="0"/>
              <a:t>One of the many nice features of FCT is its versatility.  The </a:t>
            </a:r>
            <a:r>
              <a:rPr lang="en-US" dirty="0" err="1" smtClean="0"/>
              <a:t>WhatCanBe</a:t>
            </a:r>
            <a:r>
              <a:rPr lang="en-US" dirty="0" smtClean="0"/>
              <a:t> for this program is only limited by as far as one can see.    </a:t>
            </a:r>
          </a:p>
          <a:p>
            <a:endParaRPr lang="en-US" dirty="0" smtClean="0"/>
          </a:p>
          <a:p>
            <a:r>
              <a:rPr lang="en-US" dirty="0" smtClean="0"/>
              <a:t>FCT can be offered in a variety of formats, including:</a:t>
            </a:r>
          </a:p>
          <a:p>
            <a:endParaRPr lang="en-US" dirty="0" smtClean="0"/>
          </a:p>
          <a:p>
            <a:pPr marL="171450" indent="-171450">
              <a:buFontTx/>
              <a:buChar char="-"/>
            </a:pPr>
            <a:r>
              <a:rPr lang="en-US" dirty="0" smtClean="0"/>
              <a:t>Single/Multi semester course(s) for credit</a:t>
            </a:r>
          </a:p>
          <a:p>
            <a:pPr marL="171450" indent="-171450">
              <a:buFontTx/>
              <a:buChar char="-"/>
            </a:pPr>
            <a:r>
              <a:rPr lang="en-US" dirty="0" smtClean="0"/>
              <a:t>Certificate program offered between the Fall and Spring semesters</a:t>
            </a:r>
          </a:p>
          <a:p>
            <a:pPr marL="171450" indent="-171450">
              <a:buFontTx/>
              <a:buChar char="-"/>
            </a:pPr>
            <a:r>
              <a:rPr lang="en-US" dirty="0" smtClean="0"/>
              <a:t>Series of workshops during a semester</a:t>
            </a:r>
          </a:p>
          <a:p>
            <a:pPr marL="171450" indent="-171450">
              <a:buFontTx/>
              <a:buChar char="-"/>
            </a:pPr>
            <a:r>
              <a:rPr lang="en-US" dirty="0" smtClean="0"/>
              <a:t>Peer-Group Learning Set, in which participants learn much not only from a Facilitator, but each other</a:t>
            </a:r>
          </a:p>
          <a:p>
            <a:pPr marL="171450" indent="-171450">
              <a:buFontTx/>
              <a:buChar char="-"/>
            </a:pPr>
            <a:endParaRPr lang="en-US" dirty="0" smtClean="0"/>
          </a:p>
          <a:p>
            <a:r>
              <a:rPr lang="en-US" dirty="0" smtClean="0"/>
              <a:t>Alternative methodologies have been established in an attempt to meet the needs of various situations.  For example, the workshop format is better for an institution where a majority of the students live there, while the intercession certificate program is more geared for a commuter school such as St. Francis.  </a:t>
            </a:r>
          </a:p>
          <a:p>
            <a:endParaRPr lang="en-US" dirty="0" smtClean="0"/>
          </a:p>
          <a:p>
            <a:r>
              <a:rPr lang="en-US" dirty="0" smtClean="0"/>
              <a:t>The program is not only for current students, but is well-suited for recent alumni as well.  Recent alumni – being in a liminal state - can especially relate to the experience being a bridge to the world.</a:t>
            </a:r>
          </a:p>
          <a:p>
            <a:pPr marL="171450" indent="-171450">
              <a:buFontTx/>
              <a:buChar char="-"/>
            </a:pPr>
            <a:endParaRPr lang="en-US" dirty="0" smtClean="0"/>
          </a:p>
          <a:p>
            <a:r>
              <a:rPr lang="en-US" dirty="0" smtClean="0"/>
              <a:t>Much information has been compiled regarding these alternative methodologies.  As one example, we have prepared a complete syllabi for a single semester course offered multiple times per week.  </a:t>
            </a:r>
          </a:p>
          <a:p>
            <a:pPr marL="171450" indent="-171450">
              <a:buFontTx/>
              <a:buChar char="-"/>
            </a:pPr>
            <a:endParaRPr lang="en-US" dirty="0"/>
          </a:p>
        </p:txBody>
      </p:sp>
    </p:spTree>
    <p:extLst>
      <p:ext uri="{BB962C8B-B14F-4D97-AF65-F5344CB8AC3E}">
        <p14:creationId xmlns:p14="http://schemas.microsoft.com/office/powerpoint/2010/main" val="3736436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3500"/>
            <a:ext cx="4181475" cy="3136900"/>
          </a:xfrm>
        </p:spPr>
      </p:sp>
      <p:sp>
        <p:nvSpPr>
          <p:cNvPr id="3" name="Notes Placeholder 2"/>
          <p:cNvSpPr>
            <a:spLocks noGrp="1"/>
          </p:cNvSpPr>
          <p:nvPr>
            <p:ph type="body" idx="1"/>
          </p:nvPr>
        </p:nvSpPr>
        <p:spPr>
          <a:xfrm>
            <a:off x="701675" y="3429000"/>
            <a:ext cx="5607050" cy="5562600"/>
          </a:xfrm>
        </p:spPr>
        <p:txBody>
          <a:bodyPr/>
          <a:lstStyle/>
          <a:p>
            <a:endParaRPr lang="en-US" sz="1200" b="0" dirty="0" smtClean="0"/>
          </a:p>
          <a:p>
            <a:endParaRPr lang="en-US" sz="14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a:t>
            </a:r>
            <a:r>
              <a:rPr lang="en-US" sz="1400" b="0" baseline="0" dirty="0" smtClean="0"/>
              <a:t>o far we have touched upon the benefits for the FCT participants. Certainly, Finding meaningful work is a great benefit for each student. F</a:t>
            </a:r>
            <a:r>
              <a:rPr lang="en-US" sz="1400" b="0" dirty="0" smtClean="0"/>
              <a:t>inding meaning in one's work has been shown to increase motivation, empowerment,  job satisfaction, and performance and to decrease absenteeism and stress.  But the benefits</a:t>
            </a:r>
            <a:r>
              <a:rPr lang="en-US" sz="1400" b="0" baseline="0" dirty="0" smtClean="0"/>
              <a:t> extend beyond the student.</a:t>
            </a:r>
            <a:endParaRPr lang="en-US" sz="1400" b="0" dirty="0" smtClean="0"/>
          </a:p>
          <a:p>
            <a:r>
              <a:rPr lang="en-US" sz="1400" b="0" baseline="0" dirty="0" smtClean="0"/>
              <a:t> </a:t>
            </a:r>
          </a:p>
          <a:p>
            <a:r>
              <a:rPr lang="en-US" sz="1400" b="0" baseline="0" dirty="0" smtClean="0"/>
              <a:t>Helping students find meaningful work is also a draw for future students. If you are a parent, and you saw a college with a poor track record in helping students find meaningful work, would you send your child there? As much as we value a Liberal Arts Education for its own sake, measurement is something we live with, and students and their parents are reading the numbers. </a:t>
            </a:r>
          </a:p>
          <a:p>
            <a:endParaRPr lang="en-US" sz="1400" b="0" dirty="0" smtClean="0"/>
          </a:p>
          <a:p>
            <a:r>
              <a:rPr lang="en-US" sz="1400" dirty="0"/>
              <a:t>One of the numbers FCT could also help with is retention. The group discussions and mentoring that accompany the FCT process align with what </a:t>
            </a:r>
            <a:r>
              <a:rPr lang="en-US" sz="1400" dirty="0" smtClean="0"/>
              <a:t>research </a:t>
            </a:r>
            <a:r>
              <a:rPr lang="en-US" sz="1400" dirty="0"/>
              <a:t>indicates will help in retention of students. </a:t>
            </a:r>
          </a:p>
          <a:p>
            <a:endParaRPr lang="en-US" sz="1400" dirty="0"/>
          </a:p>
          <a:p>
            <a:r>
              <a:rPr lang="en-US" sz="1400" dirty="0"/>
              <a:t>Primarily, and most of all, FCT aligns with each of our missions, and our dedication to integrating Franciscan values into all we do so that we continue to live the Franciscan tradition and bring forth our </a:t>
            </a:r>
            <a:r>
              <a:rPr lang="en-US" sz="1400" dirty="0" smtClean="0"/>
              <a:t>next generation of </a:t>
            </a:r>
            <a:r>
              <a:rPr lang="en-US" sz="1400" dirty="0"/>
              <a:t>leaders.</a:t>
            </a:r>
          </a:p>
          <a:p>
            <a:r>
              <a:rPr lang="en-US" b="1" dirty="0" smtClean="0"/>
              <a:t>______________</a:t>
            </a:r>
            <a:endParaRPr lang="en-US" b="1" dirty="0"/>
          </a:p>
          <a:p>
            <a:r>
              <a:rPr lang="en-US" b="1" dirty="0"/>
              <a:t>In our bibliography we have several links to studies which support how FCT can benefit institutions. </a:t>
            </a:r>
            <a:endParaRPr lang="en-US" dirty="0"/>
          </a:p>
        </p:txBody>
      </p:sp>
      <p:sp>
        <p:nvSpPr>
          <p:cNvPr id="4" name="Slide Number Placeholder 3"/>
          <p:cNvSpPr>
            <a:spLocks noGrp="1"/>
          </p:cNvSpPr>
          <p:nvPr>
            <p:ph type="sldNum" sz="quarter" idx="10"/>
          </p:nvPr>
        </p:nvSpPr>
        <p:spPr/>
        <p:txBody>
          <a:bodyPr/>
          <a:lstStyle/>
          <a:p>
            <a:fld id="{027D3ED3-D59F-47A8-A4B8-13C62374A1D7}" type="slidenum">
              <a:rPr lang="en-US" smtClean="0"/>
              <a:t>14</a:t>
            </a:fld>
            <a:endParaRPr lang="en-US"/>
          </a:p>
        </p:txBody>
      </p:sp>
      <p:sp>
        <p:nvSpPr>
          <p:cNvPr id="5" name="Notes Placeholder 2"/>
          <p:cNvSpPr txBox="1">
            <a:spLocks/>
          </p:cNvSpPr>
          <p:nvPr/>
        </p:nvSpPr>
        <p:spPr>
          <a:xfrm>
            <a:off x="854075" y="3352800"/>
            <a:ext cx="5607050" cy="3660775"/>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dirty="0" smtClean="0"/>
          </a:p>
          <a:p>
            <a:endParaRPr lang="en-US" dirty="0"/>
          </a:p>
        </p:txBody>
      </p:sp>
      <p:sp>
        <p:nvSpPr>
          <p:cNvPr id="6" name="Rectangle 5"/>
          <p:cNvSpPr/>
          <p:nvPr/>
        </p:nvSpPr>
        <p:spPr>
          <a:xfrm>
            <a:off x="990601" y="3382372"/>
            <a:ext cx="5622924" cy="307777"/>
          </a:xfrm>
          <a:prstGeom prst="rect">
            <a:avLst/>
          </a:prstGeom>
        </p:spPr>
        <p:txBody>
          <a:bodyPr wrap="square">
            <a:spAutoFit/>
          </a:bodyPr>
          <a:lstStyle/>
          <a:p>
            <a:r>
              <a:rPr lang="en-US" sz="1400" dirty="0"/>
              <a:t>[mary </a:t>
            </a:r>
            <a:r>
              <a:rPr lang="en-US" sz="1400" dirty="0" err="1"/>
              <a:t>beth</a:t>
            </a:r>
            <a:r>
              <a:rPr lang="en-US" sz="1400" dirty="0" smtClean="0"/>
              <a:t>]</a:t>
            </a:r>
            <a:endParaRPr lang="en-US" sz="1400" dirty="0"/>
          </a:p>
        </p:txBody>
      </p:sp>
    </p:spTree>
    <p:extLst>
      <p:ext uri="{BB962C8B-B14F-4D97-AF65-F5344CB8AC3E}">
        <p14:creationId xmlns:p14="http://schemas.microsoft.com/office/powerpoint/2010/main" val="2895472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52400"/>
            <a:ext cx="4181475" cy="3136900"/>
          </a:xfrm>
        </p:spPr>
      </p:sp>
      <p:sp>
        <p:nvSpPr>
          <p:cNvPr id="3" name="Notes Placeholder 2"/>
          <p:cNvSpPr>
            <a:spLocks noGrp="1"/>
          </p:cNvSpPr>
          <p:nvPr>
            <p:ph type="body" idx="1"/>
          </p:nvPr>
        </p:nvSpPr>
        <p:spPr/>
        <p:txBody>
          <a:bodyPr/>
          <a:lstStyle/>
          <a:p>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027D3ED3-D59F-47A8-A4B8-13C62374A1D7}" type="slidenum">
              <a:rPr lang="en-US" smtClean="0"/>
              <a:t>15</a:t>
            </a:fld>
            <a:endParaRPr lang="en-US"/>
          </a:p>
        </p:txBody>
      </p:sp>
      <p:sp>
        <p:nvSpPr>
          <p:cNvPr id="5" name="Notes Placeholder 2"/>
          <p:cNvSpPr txBox="1">
            <a:spLocks/>
          </p:cNvSpPr>
          <p:nvPr/>
        </p:nvSpPr>
        <p:spPr>
          <a:xfrm>
            <a:off x="854075" y="3505200"/>
            <a:ext cx="5607050" cy="4495800"/>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800" dirty="0" smtClean="0"/>
              <a:t>[</a:t>
            </a:r>
            <a:r>
              <a:rPr lang="en-US" sz="1800" dirty="0" err="1" smtClean="0"/>
              <a:t>greg</a:t>
            </a:r>
            <a:r>
              <a:rPr lang="en-US" sz="1800" dirty="0" smtClean="0"/>
              <a:t>]  </a:t>
            </a:r>
          </a:p>
          <a:p>
            <a:endParaRPr lang="en-US" sz="1800" dirty="0"/>
          </a:p>
          <a:p>
            <a:r>
              <a:rPr lang="en-US" sz="1800" dirty="0" smtClean="0"/>
              <a:t>The initial offering of Franciscan Career Transformation at St. Francis College commenced in February with recent alumni.  Several January 2016 graduates had expressed a desire for more assistance from The Career Center.  A Peer Group Learning Set was formed consisting of a handful of interested alumni.</a:t>
            </a:r>
          </a:p>
          <a:p>
            <a:endParaRPr lang="en-US" sz="1800" dirty="0" smtClean="0"/>
          </a:p>
          <a:p>
            <a:r>
              <a:rPr lang="en-US" sz="1800" dirty="0" smtClean="0"/>
              <a:t>The program has continued into June and will contain seven sessions.  It is proving to be quite a transformative experience for the participants, as you can see from the two quotes.</a:t>
            </a:r>
          </a:p>
          <a:p>
            <a:endParaRPr lang="en-US" sz="1800" dirty="0" smtClean="0"/>
          </a:p>
          <a:p>
            <a:r>
              <a:rPr lang="en-US" sz="1800" dirty="0" smtClean="0"/>
              <a:t>Any questions or comments at this time?</a:t>
            </a:r>
          </a:p>
          <a:p>
            <a:r>
              <a:rPr lang="en-US" sz="1800" dirty="0" smtClean="0"/>
              <a:t> </a:t>
            </a:r>
            <a:endParaRPr lang="en-US" sz="1800" dirty="0"/>
          </a:p>
        </p:txBody>
      </p:sp>
    </p:spTree>
    <p:extLst>
      <p:ext uri="{BB962C8B-B14F-4D97-AF65-F5344CB8AC3E}">
        <p14:creationId xmlns:p14="http://schemas.microsoft.com/office/powerpoint/2010/main" val="3785214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76200"/>
            <a:ext cx="4181475" cy="3136900"/>
          </a:xfrm>
        </p:spPr>
      </p:sp>
      <p:sp>
        <p:nvSpPr>
          <p:cNvPr id="3" name="Notes Placeholder 2"/>
          <p:cNvSpPr>
            <a:spLocks noGrp="1"/>
          </p:cNvSpPr>
          <p:nvPr>
            <p:ph type="body" idx="1"/>
          </p:nvPr>
        </p:nvSpPr>
        <p:spPr>
          <a:xfrm>
            <a:off x="701675" y="3352800"/>
            <a:ext cx="5607050" cy="4800600"/>
          </a:xfrm>
        </p:spPr>
        <p:txBody>
          <a:bodyPr/>
          <a:lstStyle/>
          <a:p>
            <a:r>
              <a:rPr lang="en-US" sz="1400" dirty="0" smtClean="0"/>
              <a:t>[mary </a:t>
            </a:r>
            <a:r>
              <a:rPr lang="en-US" sz="1400" dirty="0" err="1" smtClean="0"/>
              <a:t>beth</a:t>
            </a:r>
            <a:r>
              <a:rPr lang="en-US" sz="1400" dirty="0" smtClean="0"/>
              <a:t>]  </a:t>
            </a:r>
          </a:p>
          <a:p>
            <a:endParaRPr lang="en-US" sz="1400" dirty="0"/>
          </a:p>
          <a:p>
            <a:r>
              <a:rPr lang="en-US" sz="1800" dirty="0" smtClean="0"/>
              <a:t>Let’s </a:t>
            </a:r>
            <a:r>
              <a:rPr lang="en-US" sz="1800" dirty="0"/>
              <a:t>please </a:t>
            </a:r>
            <a:r>
              <a:rPr lang="en-US" sz="1800" dirty="0" smtClean="0"/>
              <a:t>break back into our groups of three to discuss the two questions on the slide.</a:t>
            </a:r>
            <a:endParaRPr lang="en-US" sz="1800" dirty="0"/>
          </a:p>
          <a:p>
            <a:endParaRPr lang="en-US" sz="1800" dirty="0"/>
          </a:p>
          <a:p>
            <a:r>
              <a:rPr lang="en-US" sz="1800" dirty="0" smtClean="0"/>
              <a:t>[mary </a:t>
            </a:r>
            <a:r>
              <a:rPr lang="en-US" sz="1800" dirty="0" err="1" smtClean="0"/>
              <a:t>beth</a:t>
            </a:r>
            <a:r>
              <a:rPr lang="en-US" sz="1800" dirty="0" smtClean="0"/>
              <a:t> leads debrief]</a:t>
            </a:r>
          </a:p>
        </p:txBody>
      </p:sp>
      <p:sp>
        <p:nvSpPr>
          <p:cNvPr id="4" name="Slide Number Placeholder 3"/>
          <p:cNvSpPr>
            <a:spLocks noGrp="1"/>
          </p:cNvSpPr>
          <p:nvPr>
            <p:ph type="sldNum" sz="quarter" idx="10"/>
          </p:nvPr>
        </p:nvSpPr>
        <p:spPr/>
        <p:txBody>
          <a:bodyPr/>
          <a:lstStyle/>
          <a:p>
            <a:fld id="{027D3ED3-D59F-47A8-A4B8-13C62374A1D7}"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682969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76200"/>
            <a:ext cx="4181475" cy="31369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027D3ED3-D59F-47A8-A4B8-13C62374A1D7}" type="slidenum">
              <a:rPr lang="en-US" smtClean="0"/>
              <a:t>17</a:t>
            </a:fld>
            <a:endParaRPr lang="en-US"/>
          </a:p>
        </p:txBody>
      </p:sp>
      <p:sp>
        <p:nvSpPr>
          <p:cNvPr id="5" name="Notes Placeholder 2"/>
          <p:cNvSpPr txBox="1">
            <a:spLocks/>
          </p:cNvSpPr>
          <p:nvPr/>
        </p:nvSpPr>
        <p:spPr>
          <a:xfrm>
            <a:off x="854075" y="3352800"/>
            <a:ext cx="5607050" cy="5257800"/>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smtClean="0"/>
              <a:t>[</a:t>
            </a:r>
            <a:r>
              <a:rPr lang="en-US" dirty="0" err="1" smtClean="0"/>
              <a:t>greg</a:t>
            </a:r>
            <a:r>
              <a:rPr lang="en-US" dirty="0" smtClean="0"/>
              <a:t>]  </a:t>
            </a:r>
          </a:p>
          <a:p>
            <a:endParaRPr lang="en-US" dirty="0"/>
          </a:p>
          <a:p>
            <a:r>
              <a:rPr lang="en-US" dirty="0" smtClean="0"/>
              <a:t>You can sense that mary </a:t>
            </a:r>
            <a:r>
              <a:rPr lang="en-US" dirty="0" err="1" smtClean="0"/>
              <a:t>beth</a:t>
            </a:r>
            <a:r>
              <a:rPr lang="en-US" dirty="0" smtClean="0"/>
              <a:t> and I strongly believe in the impact Franciscan Career Transformation can have on preparing outstanding leaders for the modern world.  Please contact us for more information, as we will be only too happy to share the rest of the Good with any of you who wish to learn more and leverage what we have done.</a:t>
            </a:r>
          </a:p>
          <a:p>
            <a:endParaRPr lang="en-US" dirty="0" smtClean="0"/>
          </a:p>
          <a:p>
            <a:r>
              <a:rPr lang="en-US" dirty="0" smtClean="0"/>
              <a:t>When we started this session, it was stated the main purpose was to share information regarding FCT which would motivate you to consider offering the program at your institution.  From what we heard, it sounds like many of you have been inspired to consider taking action when you return to your schools to </a:t>
            </a:r>
            <a:r>
              <a:rPr lang="en-US" dirty="0"/>
              <a:t>further incorporate the Franciscan tradition into your Career related </a:t>
            </a:r>
            <a:r>
              <a:rPr lang="en-US" dirty="0" smtClean="0"/>
              <a:t>activities.  </a:t>
            </a:r>
          </a:p>
          <a:p>
            <a:endParaRPr lang="en-US" dirty="0" smtClean="0"/>
          </a:p>
          <a:p>
            <a:r>
              <a:rPr lang="en-US" dirty="0" smtClean="0"/>
              <a:t>Are there any final questions or comments?</a:t>
            </a:r>
          </a:p>
          <a:p>
            <a:endParaRPr lang="en-US" dirty="0" smtClean="0"/>
          </a:p>
          <a:p>
            <a:r>
              <a:rPr lang="en-US" dirty="0" smtClean="0"/>
              <a:t>We thank you very much for attending today’s session and look forward to journeying with you on Franciscan Career Transformation and the rest of the Symposium.  As we move forward, it is only fitting to close with a prayer from St. Clare:</a:t>
            </a:r>
          </a:p>
          <a:p>
            <a:endParaRPr lang="en-US" dirty="0" smtClean="0"/>
          </a:p>
          <a:p>
            <a:r>
              <a:rPr lang="en-US" dirty="0" smtClean="0"/>
              <a:t>[</a:t>
            </a:r>
            <a:r>
              <a:rPr lang="en-US" sz="1400" dirty="0" smtClean="0"/>
              <a:t>mary </a:t>
            </a:r>
            <a:r>
              <a:rPr lang="en-US" sz="1400" dirty="0" err="1" smtClean="0"/>
              <a:t>beth</a:t>
            </a:r>
            <a:r>
              <a:rPr lang="en-US" sz="1400" dirty="0" smtClean="0"/>
              <a:t>]</a:t>
            </a:r>
            <a:endParaRPr lang="en-US" sz="1400" dirty="0"/>
          </a:p>
          <a:p>
            <a:endParaRPr lang="en-US" sz="1400" dirty="0"/>
          </a:p>
          <a:p>
            <a:r>
              <a:rPr lang="en-US" sz="1400" dirty="0" smtClean="0"/>
              <a:t>“In the name of the Father and of the Son and of the Holy Spirit.  Let us pray.  </a:t>
            </a:r>
          </a:p>
          <a:p>
            <a:r>
              <a:rPr lang="en-US" sz="1400" dirty="0" smtClean="0"/>
              <a:t>What </a:t>
            </a:r>
            <a:r>
              <a:rPr lang="en-US" sz="1400" dirty="0"/>
              <a:t>you hold, may you always </a:t>
            </a:r>
            <a:r>
              <a:rPr lang="en-US" sz="1400" dirty="0" smtClean="0"/>
              <a:t>hold; what </a:t>
            </a:r>
            <a:r>
              <a:rPr lang="en-US" sz="1400" dirty="0"/>
              <a:t>you do, may you always do and never </a:t>
            </a:r>
            <a:r>
              <a:rPr lang="en-US" sz="1400" dirty="0" smtClean="0"/>
              <a:t>abandon.  But </a:t>
            </a:r>
            <a:r>
              <a:rPr lang="en-US" sz="1400" dirty="0"/>
              <a:t>with swift pace, light step, unswerving feet, so that even your steps stir up no dust, may you go forward securely, joyfully, and swiftly, on the path of prudent </a:t>
            </a:r>
            <a:r>
              <a:rPr lang="en-US" sz="1400" dirty="0" smtClean="0"/>
              <a:t>happiness.  Amen.”</a:t>
            </a:r>
            <a:endParaRPr lang="en-US" sz="1400" dirty="0"/>
          </a:p>
          <a:p>
            <a:endParaRPr lang="en-US" dirty="0" smtClean="0"/>
          </a:p>
          <a:p>
            <a:endParaRPr lang="en-US" dirty="0" smtClean="0"/>
          </a:p>
          <a:p>
            <a:endParaRPr lang="en-US" dirty="0"/>
          </a:p>
        </p:txBody>
      </p:sp>
    </p:spTree>
    <p:extLst>
      <p:ext uri="{BB962C8B-B14F-4D97-AF65-F5344CB8AC3E}">
        <p14:creationId xmlns:p14="http://schemas.microsoft.com/office/powerpoint/2010/main" val="3469184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7D3ED3-D59F-47A8-A4B8-13C62374A1D7}" type="slidenum">
              <a:rPr lang="en-US" smtClean="0"/>
              <a:t>18</a:t>
            </a:fld>
            <a:endParaRPr lang="en-US"/>
          </a:p>
        </p:txBody>
      </p:sp>
    </p:spTree>
    <p:extLst>
      <p:ext uri="{BB962C8B-B14F-4D97-AF65-F5344CB8AC3E}">
        <p14:creationId xmlns:p14="http://schemas.microsoft.com/office/powerpoint/2010/main" val="743909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52400"/>
            <a:ext cx="4181475" cy="3136900"/>
          </a:xfrm>
        </p:spPr>
      </p:sp>
      <p:sp>
        <p:nvSpPr>
          <p:cNvPr id="3" name="Notes Placeholder 2"/>
          <p:cNvSpPr>
            <a:spLocks noGrp="1"/>
          </p:cNvSpPr>
          <p:nvPr>
            <p:ph type="body" idx="1"/>
          </p:nvPr>
        </p:nvSpPr>
        <p:spPr>
          <a:xfrm>
            <a:off x="701675" y="3657600"/>
            <a:ext cx="5607050" cy="3962400"/>
          </a:xfrm>
        </p:spPr>
        <p:txBody>
          <a:bodyPr/>
          <a:lstStyle/>
          <a:p>
            <a:r>
              <a:rPr lang="en-US" sz="1800" dirty="0" smtClean="0"/>
              <a:t>[</a:t>
            </a:r>
            <a:r>
              <a:rPr lang="en-US" sz="1800" dirty="0" err="1"/>
              <a:t>greg</a:t>
            </a:r>
            <a:r>
              <a:rPr lang="en-US" sz="1800" dirty="0"/>
              <a:t>]  </a:t>
            </a:r>
            <a:endParaRPr lang="en-US" sz="1800" dirty="0" smtClean="0"/>
          </a:p>
          <a:p>
            <a:endParaRPr lang="en-US" sz="1800" dirty="0"/>
          </a:p>
          <a:p>
            <a:r>
              <a:rPr lang="en-US" sz="1800" dirty="0" smtClean="0"/>
              <a:t>Why </a:t>
            </a:r>
            <a:r>
              <a:rPr lang="en-US" sz="1800" dirty="0"/>
              <a:t>have we gathered today? The main reason is to share information regarding Franciscan Career Transformation which will motivate you to consider offering the program at your </a:t>
            </a:r>
            <a:r>
              <a:rPr lang="en-US" sz="1800" dirty="0" smtClean="0"/>
              <a:t>institution.  We hope before the end of this session you will start to reflect </a:t>
            </a:r>
            <a:r>
              <a:rPr lang="en-US" sz="1800" dirty="0"/>
              <a:t>on ways to further incorporate the Franciscan tradition into your Career related </a:t>
            </a:r>
            <a:r>
              <a:rPr lang="en-US" sz="1800" dirty="0" smtClean="0"/>
              <a:t>activities.  </a:t>
            </a:r>
          </a:p>
          <a:p>
            <a:endParaRPr lang="en-US" sz="1800" dirty="0"/>
          </a:p>
          <a:p>
            <a:r>
              <a:rPr lang="en-US" sz="1800" dirty="0" smtClean="0"/>
              <a:t>Today, we aim to </a:t>
            </a:r>
            <a:r>
              <a:rPr lang="en-US" sz="1800" dirty="0"/>
              <a:t>enlighten you but, even more so, inspire you to consider taking </a:t>
            </a:r>
            <a:r>
              <a:rPr lang="en-US" sz="1800" dirty="0" smtClean="0"/>
              <a:t>action.  Please </a:t>
            </a:r>
            <a:r>
              <a:rPr lang="en-US" sz="1800" dirty="0"/>
              <a:t>feel free </a:t>
            </a:r>
            <a:r>
              <a:rPr lang="en-US" sz="1800" dirty="0" smtClean="0"/>
              <a:t>throughout the session to </a:t>
            </a:r>
            <a:r>
              <a:rPr lang="en-US" sz="1800" dirty="0"/>
              <a:t>share any questions or comments you may have.</a:t>
            </a:r>
          </a:p>
          <a:p>
            <a:endParaRPr lang="en-US" dirty="0"/>
          </a:p>
          <a:p>
            <a:endParaRPr lang="en-US" dirty="0" smtClean="0"/>
          </a:p>
        </p:txBody>
      </p:sp>
      <p:sp>
        <p:nvSpPr>
          <p:cNvPr id="4" name="Slide Number Placeholder 3"/>
          <p:cNvSpPr>
            <a:spLocks noGrp="1"/>
          </p:cNvSpPr>
          <p:nvPr>
            <p:ph type="sldNum" sz="quarter" idx="10"/>
          </p:nvPr>
        </p:nvSpPr>
        <p:spPr/>
        <p:txBody>
          <a:bodyPr/>
          <a:lstStyle/>
          <a:p>
            <a:fld id="{027D3ED3-D59F-47A8-A4B8-13C62374A1D7}" type="slidenum">
              <a:rPr lang="en-US" smtClean="0"/>
              <a:t>2</a:t>
            </a:fld>
            <a:endParaRPr lang="en-US"/>
          </a:p>
        </p:txBody>
      </p:sp>
    </p:spTree>
    <p:extLst>
      <p:ext uri="{BB962C8B-B14F-4D97-AF65-F5344CB8AC3E}">
        <p14:creationId xmlns:p14="http://schemas.microsoft.com/office/powerpoint/2010/main" val="2914056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smtClean="0"/>
          </a:p>
          <a:p>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027D3ED3-D59F-47A8-A4B8-13C62374A1D7}" type="slidenum">
              <a:rPr lang="en-US" smtClean="0"/>
              <a:t>3</a:t>
            </a:fld>
            <a:endParaRPr lang="en-US"/>
          </a:p>
        </p:txBody>
      </p:sp>
      <p:sp>
        <p:nvSpPr>
          <p:cNvPr id="6" name="Notes Placeholder 2"/>
          <p:cNvSpPr txBox="1">
            <a:spLocks/>
          </p:cNvSpPr>
          <p:nvPr/>
        </p:nvSpPr>
        <p:spPr>
          <a:xfrm>
            <a:off x="854075" y="4625975"/>
            <a:ext cx="5607050" cy="3660775"/>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800" dirty="0" smtClean="0"/>
              <a:t>[</a:t>
            </a:r>
            <a:r>
              <a:rPr lang="en-US" sz="1800" dirty="0" err="1" smtClean="0"/>
              <a:t>greg</a:t>
            </a:r>
            <a:r>
              <a:rPr lang="en-US" sz="1800" dirty="0" smtClean="0"/>
              <a:t>]  </a:t>
            </a:r>
          </a:p>
          <a:p>
            <a:endParaRPr lang="en-US" sz="1800" dirty="0" smtClean="0"/>
          </a:p>
          <a:p>
            <a:r>
              <a:rPr lang="en-US" sz="1800" dirty="0" smtClean="0"/>
              <a:t>mary </a:t>
            </a:r>
            <a:r>
              <a:rPr lang="en-US" sz="1800" dirty="0" err="1" smtClean="0"/>
              <a:t>beth</a:t>
            </a:r>
            <a:r>
              <a:rPr lang="en-US" sz="1800" dirty="0" smtClean="0"/>
              <a:t> and I have compiled much information regarding Franciscan Career Transformation.  Today we wish to provide a  portion of that Good, important aspects such as history, objectives and especially offering options.  We have found there are many ways to integrate this program into a Franciscan institution.</a:t>
            </a:r>
          </a:p>
          <a:p>
            <a:endParaRPr lang="en-US" sz="1800" dirty="0" smtClean="0"/>
          </a:p>
          <a:p>
            <a:endParaRPr lang="en-US" dirty="0" smtClean="0"/>
          </a:p>
          <a:p>
            <a:endParaRPr lang="en-US" dirty="0" smtClean="0"/>
          </a:p>
          <a:p>
            <a:endParaRPr lang="en-US" dirty="0" smtClean="0"/>
          </a:p>
          <a:p>
            <a:r>
              <a:rPr lang="en-US" dirty="0" smtClean="0"/>
              <a:t> </a:t>
            </a:r>
            <a:endParaRPr lang="en-US" dirty="0"/>
          </a:p>
        </p:txBody>
      </p:sp>
    </p:spTree>
    <p:extLst>
      <p:ext uri="{BB962C8B-B14F-4D97-AF65-F5344CB8AC3E}">
        <p14:creationId xmlns:p14="http://schemas.microsoft.com/office/powerpoint/2010/main" val="72976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76200"/>
            <a:ext cx="4181475" cy="3136900"/>
          </a:xfrm>
        </p:spPr>
      </p:sp>
      <p:sp>
        <p:nvSpPr>
          <p:cNvPr id="3" name="Notes Placeholder 2"/>
          <p:cNvSpPr>
            <a:spLocks noGrp="1"/>
          </p:cNvSpPr>
          <p:nvPr>
            <p:ph type="body" idx="1"/>
          </p:nvPr>
        </p:nvSpPr>
        <p:spPr>
          <a:xfrm>
            <a:off x="701675" y="3352800"/>
            <a:ext cx="5607050" cy="4800600"/>
          </a:xfrm>
        </p:spPr>
        <p:txBody>
          <a:bodyPr/>
          <a:lstStyle/>
          <a:p>
            <a:r>
              <a:rPr lang="en-US" sz="1400" dirty="0" smtClean="0"/>
              <a:t>[mary </a:t>
            </a:r>
            <a:r>
              <a:rPr lang="en-US" sz="1400" dirty="0" err="1" smtClean="0"/>
              <a:t>beth</a:t>
            </a:r>
            <a:r>
              <a:rPr lang="en-US" sz="1400" dirty="0" smtClean="0"/>
              <a:t>]  </a:t>
            </a:r>
          </a:p>
          <a:p>
            <a:endParaRPr lang="en-US" sz="1400" dirty="0"/>
          </a:p>
          <a:p>
            <a:r>
              <a:rPr lang="en-US" sz="1400" dirty="0"/>
              <a:t>As was said before, we want this session to be </a:t>
            </a:r>
            <a:r>
              <a:rPr lang="en-US" sz="1400" dirty="0" smtClean="0"/>
              <a:t>very interactive</a:t>
            </a:r>
            <a:r>
              <a:rPr lang="en-US" sz="1400" dirty="0"/>
              <a:t>.  Therefore, let’s continue sharing the Good by breaking up into groups of three and discussing the questions on the slide.  Let’s please have the groups on the left side of the room discuss question one and the right side of the room discuss question two.</a:t>
            </a:r>
          </a:p>
          <a:p>
            <a:endParaRPr lang="en-US" sz="1400" dirty="0"/>
          </a:p>
          <a:p>
            <a:r>
              <a:rPr lang="en-US" sz="1400" dirty="0" smtClean="0"/>
              <a:t>[mary </a:t>
            </a:r>
            <a:r>
              <a:rPr lang="en-US" sz="1400" dirty="0" err="1" smtClean="0"/>
              <a:t>beth</a:t>
            </a:r>
            <a:r>
              <a:rPr lang="en-US" sz="1400" dirty="0" smtClean="0"/>
              <a:t> leads immediate debrief] </a:t>
            </a:r>
          </a:p>
          <a:p>
            <a:endParaRPr lang="en-US" sz="1400" dirty="0"/>
          </a:p>
          <a:p>
            <a:endParaRPr lang="en-US" sz="1400" dirty="0" smtClean="0"/>
          </a:p>
          <a:p>
            <a:r>
              <a:rPr lang="en-US" sz="1400" dirty="0" smtClean="0"/>
              <a:t>[</a:t>
            </a:r>
            <a:r>
              <a:rPr lang="en-US" sz="1400" dirty="0" err="1" smtClean="0"/>
              <a:t>greg</a:t>
            </a:r>
            <a:r>
              <a:rPr lang="en-US" sz="1400" dirty="0" smtClean="0"/>
              <a:t>]</a:t>
            </a:r>
          </a:p>
          <a:p>
            <a:endParaRPr lang="en-US" sz="1400" dirty="0"/>
          </a:p>
          <a:p>
            <a:r>
              <a:rPr lang="en-US" sz="1400" dirty="0"/>
              <a:t>It is very evident just how important self awareness and Franciscan Values have been to your career.  Just imagine having had these insights about yourself and Franciscan Values when you started your career.  I suspect your work lives would have been even more fulfilling, and your contribution and ability to lead even greater.  </a:t>
            </a:r>
            <a:r>
              <a:rPr lang="en-US" sz="1400" dirty="0" smtClean="0"/>
              <a:t>Obtaining insights such as these early </a:t>
            </a:r>
            <a:r>
              <a:rPr lang="en-US" sz="1400" dirty="0"/>
              <a:t>in one’s work life is </a:t>
            </a:r>
            <a:r>
              <a:rPr lang="en-US" sz="1400" dirty="0" smtClean="0"/>
              <a:t>what Franciscan </a:t>
            </a:r>
            <a:r>
              <a:rPr lang="en-US" sz="1400" dirty="0"/>
              <a:t>Career </a:t>
            </a:r>
            <a:r>
              <a:rPr lang="en-US" sz="1400" dirty="0" smtClean="0"/>
              <a:t>Transformation is all about.</a:t>
            </a:r>
            <a:endParaRPr lang="en-US" sz="1400" dirty="0"/>
          </a:p>
          <a:p>
            <a:endParaRPr lang="en-US" sz="1400" dirty="0"/>
          </a:p>
          <a:p>
            <a:endParaRPr lang="en-US" dirty="0"/>
          </a:p>
          <a:p>
            <a:endParaRPr lang="en-US" dirty="0" smtClean="0"/>
          </a:p>
          <a:p>
            <a:endParaRPr lang="en-US" dirty="0"/>
          </a:p>
          <a:p>
            <a:endParaRPr lang="en-US" dirty="0" smtClean="0"/>
          </a:p>
        </p:txBody>
      </p:sp>
      <p:sp>
        <p:nvSpPr>
          <p:cNvPr id="4" name="Slide Number Placeholder 3"/>
          <p:cNvSpPr>
            <a:spLocks noGrp="1"/>
          </p:cNvSpPr>
          <p:nvPr>
            <p:ph type="sldNum" sz="quarter" idx="10"/>
          </p:nvPr>
        </p:nvSpPr>
        <p:spPr/>
        <p:txBody>
          <a:bodyPr/>
          <a:lstStyle/>
          <a:p>
            <a:fld id="{027D3ED3-D59F-47A8-A4B8-13C62374A1D7}" type="slidenum">
              <a:rPr lang="en-US" smtClean="0"/>
              <a:t>4</a:t>
            </a:fld>
            <a:endParaRPr lang="en-US"/>
          </a:p>
        </p:txBody>
      </p:sp>
    </p:spTree>
    <p:extLst>
      <p:ext uri="{BB962C8B-B14F-4D97-AF65-F5344CB8AC3E}">
        <p14:creationId xmlns:p14="http://schemas.microsoft.com/office/powerpoint/2010/main" val="800858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228600"/>
            <a:ext cx="4181475" cy="3136900"/>
          </a:xfrm>
        </p:spPr>
      </p:sp>
      <p:sp>
        <p:nvSpPr>
          <p:cNvPr id="3" name="Notes Placeholder 2"/>
          <p:cNvSpPr>
            <a:spLocks noGrp="1"/>
          </p:cNvSpPr>
          <p:nvPr>
            <p:ph type="body" idx="1"/>
          </p:nvPr>
        </p:nvSpPr>
        <p:spPr>
          <a:xfrm>
            <a:off x="701675" y="3505200"/>
            <a:ext cx="5607050" cy="5486400"/>
          </a:xfrm>
        </p:spPr>
        <p:txBody>
          <a:bodyPr/>
          <a:lstStyle/>
          <a:p>
            <a:r>
              <a:rPr lang="en-US" sz="1400" dirty="0"/>
              <a:t>[</a:t>
            </a:r>
            <a:r>
              <a:rPr lang="en-US" sz="1400" dirty="0" err="1"/>
              <a:t>greg</a:t>
            </a:r>
            <a:r>
              <a:rPr lang="en-US" sz="1400" dirty="0"/>
              <a:t>]  </a:t>
            </a:r>
          </a:p>
          <a:p>
            <a:endParaRPr lang="en-US" sz="1400" dirty="0"/>
          </a:p>
          <a:p>
            <a:r>
              <a:rPr lang="en-US" sz="1400" dirty="0"/>
              <a:t>Now we are going to delve into some of the aspects of FCT.  The first is its history.</a:t>
            </a:r>
          </a:p>
          <a:p>
            <a:endParaRPr lang="en-US" sz="1400" dirty="0"/>
          </a:p>
          <a:p>
            <a:r>
              <a:rPr lang="en-US" sz="1400" dirty="0"/>
              <a:t>It was Stanley P. </a:t>
            </a:r>
            <a:r>
              <a:rPr lang="en-US" sz="1400" dirty="0" err="1"/>
              <a:t>Kosakowksi</a:t>
            </a:r>
            <a:r>
              <a:rPr lang="en-US" sz="1400" dirty="0"/>
              <a:t> - my beloved advisor at Seton Hall University pictured here – who planted the seed for FCT.  During the fall of 1984, I took Stan’s Business Policy class.  In those days, while most Business Policy professors were giving there students Harvard Business Review case studies to read, Stan had his students form simulated companies and take Leadership positions in the firm.  Stan believed it was not by reading about Leadership - but by experiencing it – that each student would learn more about herself or himself.</a:t>
            </a:r>
          </a:p>
          <a:p>
            <a:endParaRPr lang="en-US" sz="1400" dirty="0"/>
          </a:p>
          <a:p>
            <a:r>
              <a:rPr lang="en-US" sz="1400" dirty="0"/>
              <a:t>Professor continuously asked the question, Quo Vadis:  Where the </a:t>
            </a:r>
            <a:r>
              <a:rPr lang="en-US" sz="1400" dirty="0" err="1"/>
              <a:t>Goest</a:t>
            </a:r>
            <a:r>
              <a:rPr lang="en-US" sz="1400" dirty="0"/>
              <a:t> Thou? Stan thought it was possible for someone to become an outstanding leader only if he or she knew where they were now, where they were going and how are they going to get there</a:t>
            </a:r>
            <a:r>
              <a:rPr lang="en-US" sz="1400" dirty="0" smtClean="0"/>
              <a:t>.  Stan’s class was the greatest academic learning experience I ever had.  It </a:t>
            </a:r>
            <a:r>
              <a:rPr lang="en-US" sz="1400" dirty="0"/>
              <a:t>was </a:t>
            </a:r>
            <a:r>
              <a:rPr lang="en-US" sz="1400" dirty="0" smtClean="0"/>
              <a:t>upon conclusion I </a:t>
            </a:r>
            <a:r>
              <a:rPr lang="en-US" sz="1400" dirty="0"/>
              <a:t>vowed that, if I ever got the opportunity, I would assist compile a program helping future leaders answer these critical questions about themselves.</a:t>
            </a:r>
          </a:p>
          <a:p>
            <a:endParaRPr lang="en-US" sz="1400" dirty="0" smtClean="0"/>
          </a:p>
        </p:txBody>
      </p:sp>
      <p:sp>
        <p:nvSpPr>
          <p:cNvPr id="4" name="Slide Number Placeholder 3"/>
          <p:cNvSpPr>
            <a:spLocks noGrp="1"/>
          </p:cNvSpPr>
          <p:nvPr>
            <p:ph type="sldNum" sz="quarter" idx="10"/>
          </p:nvPr>
        </p:nvSpPr>
        <p:spPr/>
        <p:txBody>
          <a:bodyPr/>
          <a:lstStyle/>
          <a:p>
            <a:fld id="{027D3ED3-D59F-47A8-A4B8-13C62374A1D7}" type="slidenum">
              <a:rPr lang="en-US" smtClean="0"/>
              <a:t>5</a:t>
            </a:fld>
            <a:endParaRPr lang="en-US"/>
          </a:p>
        </p:txBody>
      </p:sp>
    </p:spTree>
    <p:extLst>
      <p:ext uri="{BB962C8B-B14F-4D97-AF65-F5344CB8AC3E}">
        <p14:creationId xmlns:p14="http://schemas.microsoft.com/office/powerpoint/2010/main" val="2062130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304800"/>
            <a:ext cx="4181475" cy="3136900"/>
          </a:xfrm>
        </p:spPr>
      </p:sp>
      <p:sp>
        <p:nvSpPr>
          <p:cNvPr id="3" name="Notes Placeholder 2"/>
          <p:cNvSpPr>
            <a:spLocks noGrp="1"/>
          </p:cNvSpPr>
          <p:nvPr>
            <p:ph type="body" idx="1"/>
          </p:nvPr>
        </p:nvSpPr>
        <p:spPr>
          <a:xfrm>
            <a:off x="701675" y="3657600"/>
            <a:ext cx="5607050" cy="5172075"/>
          </a:xfrm>
        </p:spPr>
        <p:txBody>
          <a:bodyPr/>
          <a:lstStyle/>
          <a:p>
            <a:r>
              <a:rPr lang="en-US" sz="1400" dirty="0" smtClean="0"/>
              <a:t>[</a:t>
            </a:r>
            <a:r>
              <a:rPr lang="en-US" sz="1400" dirty="0" err="1"/>
              <a:t>greg</a:t>
            </a:r>
            <a:r>
              <a:rPr lang="en-US" sz="1400" dirty="0"/>
              <a:t>]  </a:t>
            </a:r>
            <a:endParaRPr lang="en-US" sz="1400" dirty="0" smtClean="0"/>
          </a:p>
          <a:p>
            <a:endParaRPr lang="en-US" sz="1400" dirty="0"/>
          </a:p>
          <a:p>
            <a:r>
              <a:rPr lang="en-US" sz="1400" dirty="0"/>
              <a:t>The importance of self-awareness become especially evident during 2005.  The Big </a:t>
            </a:r>
            <a:r>
              <a:rPr lang="en-US" sz="1400" dirty="0" err="1"/>
              <a:t>Pharma</a:t>
            </a:r>
            <a:r>
              <a:rPr lang="en-US" sz="1400" dirty="0"/>
              <a:t> company with whom I </a:t>
            </a:r>
            <a:r>
              <a:rPr lang="en-US" sz="1400" dirty="0" smtClean="0"/>
              <a:t>was working for at the time – I had been there for 29 </a:t>
            </a:r>
            <a:r>
              <a:rPr lang="en-US" sz="1400" dirty="0"/>
              <a:t>years </a:t>
            </a:r>
            <a:r>
              <a:rPr lang="en-US" sz="1400" dirty="0" smtClean="0"/>
              <a:t>- kindly </a:t>
            </a:r>
            <a:r>
              <a:rPr lang="en-US" sz="1400" dirty="0"/>
              <a:t>provided me career coaching from the Gallup Organization.  In preparation for the initial session, I completed the </a:t>
            </a:r>
            <a:r>
              <a:rPr lang="en-US" sz="1400" dirty="0" err="1"/>
              <a:t>StrengthsFinder</a:t>
            </a:r>
            <a:r>
              <a:rPr lang="en-US" sz="1400" dirty="0"/>
              <a:t> assessment.  This slide shows my top five strengths, along with my weakest strength being Competition.  </a:t>
            </a:r>
          </a:p>
          <a:p>
            <a:endParaRPr lang="en-US" sz="1400" dirty="0"/>
          </a:p>
          <a:p>
            <a:r>
              <a:rPr lang="en-US" sz="1400" dirty="0"/>
              <a:t>I will never forget the words of Rosemary Travis, my Gallup Coach, which appear on the bottom of the slide.  It was this assessment and Rosemary’s coaching which </a:t>
            </a:r>
            <a:r>
              <a:rPr lang="en-US" sz="1400" dirty="0" smtClean="0"/>
              <a:t>inspired the </a:t>
            </a:r>
            <a:r>
              <a:rPr lang="en-US" sz="1400" dirty="0"/>
              <a:t>decision to become a Franciscan Brother of Brooklyn -  to </a:t>
            </a:r>
            <a:r>
              <a:rPr lang="en-US" sz="1400" dirty="0" smtClean="0"/>
              <a:t>transform from </a:t>
            </a:r>
            <a:r>
              <a:rPr lang="en-US" sz="1400" dirty="0"/>
              <a:t>where I was - wandering down a pointless road to nowhere - to journeying the true path God had planned for me.  I am eternally grateful to Rosemary and am honored she has graciously joined us today.  </a:t>
            </a:r>
          </a:p>
          <a:p>
            <a:endParaRPr lang="en-US" sz="1400" dirty="0"/>
          </a:p>
          <a:p>
            <a:r>
              <a:rPr lang="en-US" sz="1400" dirty="0"/>
              <a:t>mary </a:t>
            </a:r>
            <a:r>
              <a:rPr lang="en-US" sz="1400" dirty="0" err="1"/>
              <a:t>beth’s</a:t>
            </a:r>
            <a:r>
              <a:rPr lang="en-US" sz="1400" dirty="0"/>
              <a:t> strengths are also listed here.  Their relevance to FCT’s history will become apparent on the next slide.</a:t>
            </a:r>
          </a:p>
          <a:p>
            <a:endParaRPr lang="en-US" sz="1400" dirty="0"/>
          </a:p>
        </p:txBody>
      </p:sp>
      <p:sp>
        <p:nvSpPr>
          <p:cNvPr id="4" name="Slide Number Placeholder 3"/>
          <p:cNvSpPr>
            <a:spLocks noGrp="1"/>
          </p:cNvSpPr>
          <p:nvPr>
            <p:ph type="sldNum" sz="quarter" idx="10"/>
          </p:nvPr>
        </p:nvSpPr>
        <p:spPr/>
        <p:txBody>
          <a:bodyPr/>
          <a:lstStyle/>
          <a:p>
            <a:fld id="{027D3ED3-D59F-47A8-A4B8-13C62374A1D7}" type="slidenum">
              <a:rPr lang="en-US" smtClean="0"/>
              <a:t>6</a:t>
            </a:fld>
            <a:endParaRPr lang="en-US"/>
          </a:p>
        </p:txBody>
      </p:sp>
    </p:spTree>
    <p:extLst>
      <p:ext uri="{BB962C8B-B14F-4D97-AF65-F5344CB8AC3E}">
        <p14:creationId xmlns:p14="http://schemas.microsoft.com/office/powerpoint/2010/main" val="957630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76200"/>
            <a:ext cx="4181475" cy="3136900"/>
          </a:xfrm>
        </p:spPr>
      </p:sp>
      <p:sp>
        <p:nvSpPr>
          <p:cNvPr id="3" name="Notes Placeholder 2"/>
          <p:cNvSpPr>
            <a:spLocks noGrp="1"/>
          </p:cNvSpPr>
          <p:nvPr>
            <p:ph type="body" idx="1"/>
          </p:nvPr>
        </p:nvSpPr>
        <p:spPr>
          <a:xfrm>
            <a:off x="701675" y="3505200"/>
            <a:ext cx="5607050" cy="5486400"/>
          </a:xfrm>
        </p:spPr>
        <p:txBody>
          <a:bodyPr/>
          <a:lstStyle/>
          <a:p>
            <a:r>
              <a:rPr lang="en-US" sz="1400" dirty="0"/>
              <a:t>[</a:t>
            </a:r>
            <a:r>
              <a:rPr lang="en-US" sz="1400" dirty="0" err="1"/>
              <a:t>greg</a:t>
            </a:r>
            <a:r>
              <a:rPr lang="en-US" sz="1400" dirty="0"/>
              <a:t>]  </a:t>
            </a:r>
            <a:endParaRPr lang="en-US" sz="1400" dirty="0" smtClean="0"/>
          </a:p>
          <a:p>
            <a:endParaRPr lang="en-US" sz="1400" dirty="0"/>
          </a:p>
          <a:p>
            <a:r>
              <a:rPr lang="en-US" sz="1400" dirty="0" smtClean="0"/>
              <a:t>FCT’s </a:t>
            </a:r>
            <a:r>
              <a:rPr lang="en-US" sz="1400" dirty="0"/>
              <a:t>transformation moment – its embracing the leper moment - occurred in October 2013.  It was on pilgrimage in Italy that I met </a:t>
            </a:r>
            <a:r>
              <a:rPr lang="en-US" sz="1400" dirty="0" smtClean="0"/>
              <a:t>mary </a:t>
            </a:r>
            <a:r>
              <a:rPr lang="en-US" sz="1400" dirty="0" err="1" smtClean="0"/>
              <a:t>beth</a:t>
            </a:r>
            <a:r>
              <a:rPr lang="en-US" sz="1400" dirty="0" smtClean="0"/>
              <a:t> </a:t>
            </a:r>
            <a:r>
              <a:rPr lang="en-US" sz="1400" dirty="0"/>
              <a:t>and we went to tiny Santo Stefano church in Assisi.  Our plan was to stay an hour and then explore the Piazza Del </a:t>
            </a:r>
            <a:r>
              <a:rPr lang="en-US" sz="1400" dirty="0" smtClean="0"/>
              <a:t>Commune; </a:t>
            </a:r>
            <a:r>
              <a:rPr lang="en-US" sz="1400" dirty="0"/>
              <a:t>however, God had other plans.  A driving rainstorm lasted for over 90 minutes, resulting in us staying in church.  During the extra time, my heart started wandering.  My dream of developing a program for </a:t>
            </a:r>
            <a:r>
              <a:rPr lang="en-US" sz="1400" dirty="0" smtClean="0"/>
              <a:t>future leaders </a:t>
            </a:r>
            <a:r>
              <a:rPr lang="en-US" sz="1400" dirty="0"/>
              <a:t>surfaced, but I quickly dismissed it because of not having </a:t>
            </a:r>
            <a:r>
              <a:rPr lang="en-US" sz="1400" dirty="0" smtClean="0"/>
              <a:t>the strengths needed</a:t>
            </a:r>
            <a:r>
              <a:rPr lang="en-US" sz="1400" dirty="0"/>
              <a:t>.  </a:t>
            </a:r>
          </a:p>
          <a:p>
            <a:endParaRPr lang="en-US" sz="1400" dirty="0"/>
          </a:p>
          <a:p>
            <a:r>
              <a:rPr lang="en-US" sz="1400" dirty="0"/>
              <a:t>When </a:t>
            </a:r>
            <a:r>
              <a:rPr lang="en-US" sz="1400" dirty="0" smtClean="0"/>
              <a:t>mary </a:t>
            </a:r>
            <a:r>
              <a:rPr lang="en-US" sz="1400" dirty="0" err="1" smtClean="0"/>
              <a:t>beth</a:t>
            </a:r>
            <a:r>
              <a:rPr lang="en-US" sz="1400" dirty="0" smtClean="0"/>
              <a:t> </a:t>
            </a:r>
            <a:r>
              <a:rPr lang="en-US" sz="1400" dirty="0"/>
              <a:t>and I finally got to the Piazza and sat down over a cup of cappuccino, she shared with me her background was in counseling and career coaching.  At that moment, I realized mary </a:t>
            </a:r>
            <a:r>
              <a:rPr lang="en-US" sz="1400" dirty="0" err="1"/>
              <a:t>beth</a:t>
            </a:r>
            <a:r>
              <a:rPr lang="en-US" sz="1400" dirty="0"/>
              <a:t> had the strengths I was lacking.  The Holy Spirit motivated me to ask whether she would like to co-develop a program for college students on Franciscan </a:t>
            </a:r>
            <a:r>
              <a:rPr lang="en-US" sz="1400" dirty="0" smtClean="0"/>
              <a:t>conversion, to which mary </a:t>
            </a:r>
            <a:r>
              <a:rPr lang="en-US" sz="1400" dirty="0" err="1" smtClean="0"/>
              <a:t>beth</a:t>
            </a:r>
            <a:r>
              <a:rPr lang="en-US" sz="1400" dirty="0" smtClean="0"/>
              <a:t> </a:t>
            </a:r>
            <a:r>
              <a:rPr lang="en-US" sz="1400" dirty="0"/>
              <a:t>immediately said </a:t>
            </a:r>
            <a:r>
              <a:rPr lang="en-US" sz="1400" dirty="0" smtClean="0"/>
              <a:t>yes.  Development </a:t>
            </a:r>
            <a:r>
              <a:rPr lang="en-US" sz="1400" dirty="0"/>
              <a:t>on FCT </a:t>
            </a:r>
            <a:r>
              <a:rPr lang="en-US" sz="1400" dirty="0" smtClean="0"/>
              <a:t>began, which has lead us to be here today. </a:t>
            </a:r>
            <a:endParaRPr lang="en-US" sz="1400" dirty="0"/>
          </a:p>
          <a:p>
            <a:endParaRPr lang="en-US" sz="1400" dirty="0"/>
          </a:p>
          <a:p>
            <a:r>
              <a:rPr lang="en-US" sz="1400" dirty="0"/>
              <a:t>Now that you know it’s history, </a:t>
            </a:r>
            <a:r>
              <a:rPr lang="en-US" sz="1400" dirty="0" smtClean="0"/>
              <a:t>mary </a:t>
            </a:r>
            <a:r>
              <a:rPr lang="en-US" sz="1400" dirty="0" err="1" smtClean="0"/>
              <a:t>beth</a:t>
            </a:r>
            <a:r>
              <a:rPr lang="en-US" sz="1400" dirty="0" smtClean="0"/>
              <a:t> </a:t>
            </a:r>
            <a:r>
              <a:rPr lang="en-US" sz="1400" dirty="0"/>
              <a:t>and </a:t>
            </a:r>
            <a:r>
              <a:rPr lang="en-US" sz="1400" dirty="0" smtClean="0"/>
              <a:t>I </a:t>
            </a:r>
            <a:r>
              <a:rPr lang="en-US" sz="1400" dirty="0"/>
              <a:t>will now delve into some additional important aspects of the program.</a:t>
            </a:r>
          </a:p>
          <a:p>
            <a:endParaRPr lang="en-US" sz="1400" dirty="0"/>
          </a:p>
        </p:txBody>
      </p:sp>
      <p:sp>
        <p:nvSpPr>
          <p:cNvPr id="4" name="Slide Number Placeholder 3"/>
          <p:cNvSpPr>
            <a:spLocks noGrp="1"/>
          </p:cNvSpPr>
          <p:nvPr>
            <p:ph type="sldNum" sz="quarter" idx="10"/>
          </p:nvPr>
        </p:nvSpPr>
        <p:spPr/>
        <p:txBody>
          <a:bodyPr/>
          <a:lstStyle/>
          <a:p>
            <a:fld id="{027D3ED3-D59F-47A8-A4B8-13C62374A1D7}" type="slidenum">
              <a:rPr lang="en-US" smtClean="0"/>
              <a:t>7</a:t>
            </a:fld>
            <a:endParaRPr lang="en-US"/>
          </a:p>
        </p:txBody>
      </p:sp>
    </p:spTree>
    <p:extLst>
      <p:ext uri="{BB962C8B-B14F-4D97-AF65-F5344CB8AC3E}">
        <p14:creationId xmlns:p14="http://schemas.microsoft.com/office/powerpoint/2010/main" val="2670474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39700"/>
            <a:ext cx="4181475" cy="3136900"/>
          </a:xfrm>
        </p:spPr>
      </p:sp>
      <p:sp>
        <p:nvSpPr>
          <p:cNvPr id="3" name="Notes Placeholder 2"/>
          <p:cNvSpPr>
            <a:spLocks noGrp="1"/>
          </p:cNvSpPr>
          <p:nvPr>
            <p:ph type="body" idx="1"/>
          </p:nvPr>
        </p:nvSpPr>
        <p:spPr>
          <a:xfrm>
            <a:off x="457200" y="3352800"/>
            <a:ext cx="6064250" cy="5791200"/>
          </a:xfrm>
        </p:spPr>
        <p:txBody>
          <a:bodyPr/>
          <a:lstStyle/>
          <a:p>
            <a:r>
              <a:rPr lang="en-US" kern="1200" dirty="0" smtClean="0">
                <a:solidFill>
                  <a:schemeClr val="tx1"/>
                </a:solidFill>
                <a:effectLst/>
              </a:rPr>
              <a:t> [</a:t>
            </a:r>
            <a:r>
              <a:rPr lang="en-US" dirty="0" smtClean="0"/>
              <a:t>mary </a:t>
            </a:r>
            <a:r>
              <a:rPr lang="en-US" dirty="0" err="1" smtClean="0"/>
              <a:t>beth</a:t>
            </a:r>
            <a:r>
              <a:rPr lang="en-US" dirty="0" smtClean="0"/>
              <a:t>] </a:t>
            </a:r>
          </a:p>
          <a:p>
            <a:endParaRPr lang="en-US" dirty="0"/>
          </a:p>
          <a:p>
            <a:r>
              <a:rPr lang="en-US" sz="1300" dirty="0"/>
              <a:t>What makes FCT different than many career and life choices courses is its transformational nature. </a:t>
            </a:r>
            <a:endParaRPr lang="en-US" sz="1300" dirty="0" smtClean="0"/>
          </a:p>
          <a:p>
            <a:r>
              <a:rPr lang="en-US" sz="1300" dirty="0" smtClean="0"/>
              <a:t>And </a:t>
            </a:r>
            <a:r>
              <a:rPr lang="en-US" sz="1300" dirty="0"/>
              <a:t>to understand this, we need to </a:t>
            </a:r>
            <a:r>
              <a:rPr lang="en-US" sz="1300" dirty="0" smtClean="0"/>
              <a:t>know:  </a:t>
            </a:r>
            <a:r>
              <a:rPr lang="en-US" sz="1300" b="1" dirty="0"/>
              <a:t>W</a:t>
            </a:r>
            <a:r>
              <a:rPr lang="en-US" sz="1300" b="1" dirty="0" smtClean="0"/>
              <a:t>hat </a:t>
            </a:r>
            <a:r>
              <a:rPr lang="en-US" sz="1300" b="1" dirty="0"/>
              <a:t>is </a:t>
            </a:r>
            <a:r>
              <a:rPr lang="en-US" sz="1300" b="1" dirty="0" smtClean="0"/>
              <a:t>transformational</a:t>
            </a:r>
            <a:r>
              <a:rPr lang="en-US" sz="1300" b="1" baseline="0" dirty="0" smtClean="0"/>
              <a:t> change? What does it look like?</a:t>
            </a:r>
            <a:r>
              <a:rPr lang="en-US" sz="1300" b="1" dirty="0"/>
              <a:t> </a:t>
            </a:r>
            <a:r>
              <a:rPr lang="en-US" sz="1300" b="1" dirty="0" smtClean="0"/>
              <a:t>How do we encourage</a:t>
            </a:r>
            <a:r>
              <a:rPr lang="en-US" sz="1300" b="1" baseline="0" dirty="0" smtClean="0"/>
              <a:t> it?</a:t>
            </a:r>
          </a:p>
          <a:p>
            <a:endParaRPr lang="en-US" sz="1300" dirty="0" smtClean="0"/>
          </a:p>
          <a:p>
            <a:r>
              <a:rPr lang="en-US" sz="1300" dirty="0" smtClean="0"/>
              <a:t>When </a:t>
            </a:r>
            <a:r>
              <a:rPr lang="en-US" sz="1300" dirty="0"/>
              <a:t>we look to </a:t>
            </a:r>
            <a:r>
              <a:rPr lang="en-US" sz="1300" dirty="0" smtClean="0"/>
              <a:t>Francis’ and</a:t>
            </a:r>
            <a:r>
              <a:rPr lang="en-US" sz="1300" baseline="0" dirty="0" smtClean="0"/>
              <a:t> Clare’s </a:t>
            </a:r>
            <a:r>
              <a:rPr lang="en-US" sz="1300" dirty="0" smtClean="0"/>
              <a:t>transformational </a:t>
            </a:r>
            <a:r>
              <a:rPr lang="en-US" sz="1300" dirty="0"/>
              <a:t>moments, we see they arise in encounter. They seem to </a:t>
            </a:r>
            <a:r>
              <a:rPr lang="en-US" sz="1300" dirty="0" smtClean="0"/>
              <a:t>come after </a:t>
            </a:r>
            <a:r>
              <a:rPr lang="en-US" sz="1300" dirty="0"/>
              <a:t>times of reflection, </a:t>
            </a:r>
            <a:r>
              <a:rPr lang="en-US" sz="1300" dirty="0" smtClean="0"/>
              <a:t>solitude, </a:t>
            </a:r>
            <a:r>
              <a:rPr lang="en-US" sz="1300" dirty="0"/>
              <a:t>and are completed, fulfilled in and by action. </a:t>
            </a:r>
            <a:r>
              <a:rPr lang="en-US" sz="1300" dirty="0" smtClean="0"/>
              <a:t>It</a:t>
            </a:r>
            <a:r>
              <a:rPr lang="en-US" sz="1300" baseline="0" dirty="0" smtClean="0"/>
              <a:t> was through action that Francis learned the </a:t>
            </a:r>
            <a:r>
              <a:rPr lang="en-US" sz="1300" dirty="0" smtClean="0"/>
              <a:t>difference between talking about loving a leper and embracing one.</a:t>
            </a:r>
            <a:r>
              <a:rPr lang="en-US" sz="1300" baseline="0" dirty="0" smtClean="0"/>
              <a:t> </a:t>
            </a:r>
          </a:p>
          <a:p>
            <a:endParaRPr lang="en-US" sz="1300" dirty="0" smtClean="0"/>
          </a:p>
          <a:p>
            <a:r>
              <a:rPr lang="en-US" sz="1300" dirty="0" smtClean="0"/>
              <a:t>Robert </a:t>
            </a:r>
            <a:r>
              <a:rPr lang="en-US" sz="1300" dirty="0" err="1" smtClean="0"/>
              <a:t>Gass</a:t>
            </a:r>
            <a:r>
              <a:rPr lang="en-US" sz="1300" dirty="0" smtClean="0"/>
              <a:t> who is co-founder of the Rockwood Leadership Institute says: </a:t>
            </a:r>
          </a:p>
          <a:p>
            <a:r>
              <a:rPr lang="en-US" sz="1300" dirty="0" smtClean="0"/>
              <a:t> </a:t>
            </a:r>
          </a:p>
          <a:p>
            <a:pPr lvl="1"/>
            <a:r>
              <a:rPr lang="en-US" sz="1300" b="1" dirty="0" smtClean="0"/>
              <a:t>Involves breakthroughs</a:t>
            </a:r>
            <a:r>
              <a:rPr lang="en-US" sz="1300" dirty="0" smtClean="0"/>
              <a:t>- shifts in paradigms, beliefs and behaviors</a:t>
            </a:r>
          </a:p>
          <a:p>
            <a:pPr lvl="1"/>
            <a:r>
              <a:rPr lang="en-US" sz="1300" b="1" dirty="0" smtClean="0"/>
              <a:t>Engages the heart</a:t>
            </a:r>
            <a:r>
              <a:rPr lang="en-US" sz="1300" dirty="0" smtClean="0"/>
              <a:t>- While acknowledging importance of intellect, TC equally engages the heart, embracing our deepest aspirations </a:t>
            </a:r>
          </a:p>
          <a:p>
            <a:pPr lvl="1"/>
            <a:r>
              <a:rPr lang="en-US" sz="1300" b="1" dirty="0" smtClean="0"/>
              <a:t>Is about Being the change</a:t>
            </a:r>
            <a:r>
              <a:rPr lang="en-US" sz="1300" dirty="0" smtClean="0"/>
              <a:t> It will impact heart, mind and society as we begin to </a:t>
            </a:r>
            <a:r>
              <a:rPr lang="en-US" sz="1300" b="1" dirty="0" smtClean="0"/>
              <a:t>be the change</a:t>
            </a:r>
            <a:r>
              <a:rPr lang="en-US" sz="1300" dirty="0" smtClean="0"/>
              <a:t> we want to see in the world. </a:t>
            </a:r>
          </a:p>
          <a:p>
            <a:r>
              <a:rPr lang="en-US" sz="1300" b="1" dirty="0" smtClean="0"/>
              <a:t> </a:t>
            </a:r>
            <a:endParaRPr lang="en-US" sz="1300" dirty="0" smtClean="0"/>
          </a:p>
          <a:p>
            <a:r>
              <a:rPr lang="en-US" sz="1300" dirty="0" smtClean="0"/>
              <a:t>Transformational change is </a:t>
            </a:r>
            <a:r>
              <a:rPr lang="en-US" sz="1300" b="1" dirty="0" smtClean="0"/>
              <a:t>“profound, fundamental and irreversible.</a:t>
            </a:r>
            <a:r>
              <a:rPr lang="en-US" sz="1300" dirty="0" smtClean="0"/>
              <a:t> </a:t>
            </a:r>
          </a:p>
          <a:p>
            <a:endParaRPr lang="en-US" sz="1300" dirty="0" smtClean="0"/>
          </a:p>
          <a:p>
            <a:r>
              <a:rPr lang="en-US" sz="1300" dirty="0" smtClean="0"/>
              <a:t>For transformation to occur we will need to have not only an intellectual understanding but lived experience. We will encounter, and integrate, new understanding. </a:t>
            </a:r>
          </a:p>
          <a:p>
            <a:r>
              <a:rPr lang="en-US" sz="1300" dirty="0" smtClean="0"/>
              <a:t> </a:t>
            </a:r>
          </a:p>
          <a:p>
            <a:r>
              <a:rPr lang="en-US" sz="1300" dirty="0" smtClean="0"/>
              <a:t>In FCT we use Francis as our guide: and we incorporate tools to increase the likelihood students will take time for silence and reflection and step into action and encounter.</a:t>
            </a:r>
            <a:endParaRPr lang="en-US" sz="1300" dirty="0"/>
          </a:p>
          <a:p>
            <a:r>
              <a:rPr lang="en-US" sz="1300" dirty="0"/>
              <a:t>  </a:t>
            </a:r>
            <a:endParaRPr lang="en-US" sz="1300" dirty="0" smtClean="0"/>
          </a:p>
          <a:p>
            <a:endParaRPr lang="en-US" baseline="0" dirty="0" smtClean="0"/>
          </a:p>
          <a:p>
            <a:pPr marL="1085850" lvl="2"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027D3ED3-D59F-47A8-A4B8-13C62374A1D7}" type="slidenum">
              <a:rPr lang="en-US" smtClean="0"/>
              <a:t>8</a:t>
            </a:fld>
            <a:endParaRPr lang="en-US" dirty="0"/>
          </a:p>
        </p:txBody>
      </p:sp>
    </p:spTree>
    <p:extLst>
      <p:ext uri="{BB962C8B-B14F-4D97-AF65-F5344CB8AC3E}">
        <p14:creationId xmlns:p14="http://schemas.microsoft.com/office/powerpoint/2010/main" val="3591623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52400"/>
            <a:ext cx="4181475" cy="3136900"/>
          </a:xfrm>
        </p:spPr>
      </p:sp>
      <p:sp>
        <p:nvSpPr>
          <p:cNvPr id="3" name="Notes Placeholder 2"/>
          <p:cNvSpPr>
            <a:spLocks noGrp="1"/>
          </p:cNvSpPr>
          <p:nvPr>
            <p:ph type="body" idx="1"/>
          </p:nvPr>
        </p:nvSpPr>
        <p:spPr>
          <a:xfrm>
            <a:off x="685800" y="3428999"/>
            <a:ext cx="5607050" cy="5400675"/>
          </a:xfrm>
        </p:spPr>
        <p:txBody>
          <a:bodyPr/>
          <a:lstStyle/>
          <a:p>
            <a:r>
              <a:rPr lang="en-US" sz="1500" dirty="0"/>
              <a:t>[</a:t>
            </a:r>
            <a:r>
              <a:rPr lang="en-US" sz="1500" dirty="0" err="1"/>
              <a:t>greg</a:t>
            </a:r>
            <a:r>
              <a:rPr lang="en-US" sz="1500" dirty="0" smtClean="0"/>
              <a:t>]</a:t>
            </a:r>
          </a:p>
          <a:p>
            <a:r>
              <a:rPr lang="en-US" sz="1500" dirty="0" smtClean="0"/>
              <a:t>This </a:t>
            </a:r>
            <a:r>
              <a:rPr lang="en-US" sz="1500" dirty="0"/>
              <a:t>mission statement </a:t>
            </a:r>
            <a:r>
              <a:rPr lang="en-US" sz="1500" dirty="0" smtClean="0"/>
              <a:t>– if you will - of </a:t>
            </a:r>
            <a:r>
              <a:rPr lang="en-US" sz="1500" dirty="0"/>
              <a:t>FCT </a:t>
            </a:r>
            <a:r>
              <a:rPr lang="en-US" sz="1500" dirty="0" smtClean="0"/>
              <a:t>just spoken about can </a:t>
            </a:r>
            <a:r>
              <a:rPr lang="en-US" sz="1500" dirty="0"/>
              <a:t>be broken down into these </a:t>
            </a:r>
            <a:r>
              <a:rPr lang="en-US" sz="1500" dirty="0" smtClean="0"/>
              <a:t>six </a:t>
            </a:r>
            <a:r>
              <a:rPr lang="en-US" sz="1500" dirty="0"/>
              <a:t>objectives.  You can read them as easily as I can say them and we will say more about these in a few minutes.</a:t>
            </a:r>
          </a:p>
          <a:p>
            <a:endParaRPr lang="en-US" sz="1500" dirty="0"/>
          </a:p>
          <a:p>
            <a:r>
              <a:rPr lang="en-US" sz="1500" dirty="0"/>
              <a:t>These objectives very much tell the story of FCT.  It is about looking deep inside oneself to identify key life elements.  It is about seeing the role Franciscan Values can play in one’s life.  It is about using what has been learned to lead one’s career and develop a Rule of Work Life to confidently share with potential employers</a:t>
            </a:r>
            <a:r>
              <a:rPr lang="en-US" sz="1500" dirty="0" smtClean="0"/>
              <a:t>.</a:t>
            </a:r>
          </a:p>
          <a:p>
            <a:endParaRPr lang="en-US" sz="1500" dirty="0"/>
          </a:p>
          <a:p>
            <a:r>
              <a:rPr lang="en-US" sz="1500" dirty="0" smtClean="0"/>
              <a:t>Let’s briefly touch upon the importance of one key life element – a personal mission statement – in preparing outstanding leaders.  According to an article in the May 2014 issue of the Harvard Business Review entitled From Purpose to Impact, fewer than 20% of leaders can distill their own individual life purpose into a concrete statement.  The article authors go on to say that, “The process of articulating your purpose and finding the courage to live it is the single most important development task you can undertake as a leader.”  Compiling a concrete mission statement, therefore, provides the FCT participant significant competitive advantage over the so many other people who do not do such.  </a:t>
            </a:r>
          </a:p>
          <a:p>
            <a:endParaRPr lang="en-US" sz="1800" dirty="0"/>
          </a:p>
          <a:p>
            <a:endParaRPr lang="en-US" sz="1800" dirty="0"/>
          </a:p>
          <a:p>
            <a:endParaRPr lang="en-US" sz="2000" dirty="0"/>
          </a:p>
        </p:txBody>
      </p:sp>
      <p:sp>
        <p:nvSpPr>
          <p:cNvPr id="4" name="Slide Number Placeholder 3"/>
          <p:cNvSpPr>
            <a:spLocks noGrp="1"/>
          </p:cNvSpPr>
          <p:nvPr>
            <p:ph type="sldNum" sz="quarter" idx="10"/>
          </p:nvPr>
        </p:nvSpPr>
        <p:spPr/>
        <p:txBody>
          <a:bodyPr/>
          <a:lstStyle/>
          <a:p>
            <a:fld id="{027D3ED3-D59F-47A8-A4B8-13C62374A1D7}" type="slidenum">
              <a:rPr lang="en-US" smtClean="0"/>
              <a:t>9</a:t>
            </a:fld>
            <a:endParaRPr lang="en-US"/>
          </a:p>
        </p:txBody>
      </p:sp>
    </p:spTree>
    <p:extLst>
      <p:ext uri="{BB962C8B-B14F-4D97-AF65-F5344CB8AC3E}">
        <p14:creationId xmlns:p14="http://schemas.microsoft.com/office/powerpoint/2010/main" val="4271757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E8217385-6FB1-45F4-8AE7-784C5BF79C4B}" type="datetimeFigureOut">
              <a:rPr lang="en-US" smtClean="0"/>
              <a:t>6/13/2016</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C312ACF7-CA18-466E-9D61-9E6C752F3396}"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217385-6FB1-45F4-8AE7-784C5BF79C4B}"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2ACF7-CA18-466E-9D61-9E6C752F339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217385-6FB1-45F4-8AE7-784C5BF79C4B}"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2ACF7-CA18-466E-9D61-9E6C752F339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217385-6FB1-45F4-8AE7-784C5BF79C4B}"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2ACF7-CA18-466E-9D61-9E6C752F339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217385-6FB1-45F4-8AE7-784C5BF79C4B}"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2ACF7-CA18-466E-9D61-9E6C752F339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8217385-6FB1-45F4-8AE7-784C5BF79C4B}"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2ACF7-CA18-466E-9D61-9E6C752F3396}"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17385-6FB1-45F4-8AE7-784C5BF79C4B}"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2ACF7-CA18-466E-9D61-9E6C752F339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217385-6FB1-45F4-8AE7-784C5BF79C4B}"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2ACF7-CA18-466E-9D61-9E6C752F339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217385-6FB1-45F4-8AE7-784C5BF79C4B}"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2ACF7-CA18-466E-9D61-9E6C752F339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8217385-6FB1-45F4-8AE7-784C5BF79C4B}" type="datetimeFigureOut">
              <a:rPr lang="en-US" smtClean="0"/>
              <a:t>6/13/2016</a:t>
            </a:fld>
            <a:endParaRPr lang="en-US"/>
          </a:p>
        </p:txBody>
      </p:sp>
      <p:sp>
        <p:nvSpPr>
          <p:cNvPr id="7" name="Slide Number Placeholder 6"/>
          <p:cNvSpPr>
            <a:spLocks noGrp="1"/>
          </p:cNvSpPr>
          <p:nvPr>
            <p:ph type="sldNum" sz="quarter" idx="12"/>
          </p:nvPr>
        </p:nvSpPr>
        <p:spPr/>
        <p:txBody>
          <a:bodyPr/>
          <a:lstStyle/>
          <a:p>
            <a:fld id="{C312ACF7-CA18-466E-9D61-9E6C752F3396}"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217385-6FB1-45F4-8AE7-784C5BF79C4B}" type="datetimeFigureOut">
              <a:rPr lang="en-US" smtClean="0"/>
              <a:t>6/13/2016</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C312ACF7-CA18-466E-9D61-9E6C752F339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E8217385-6FB1-45F4-8AE7-784C5BF79C4B}" type="datetimeFigureOut">
              <a:rPr lang="en-US" smtClean="0"/>
              <a:t>6/13/2016</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C312ACF7-CA18-466E-9D61-9E6C752F339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hyperlink" Target="https://ruleoflifedotcom.files.wordpress.com/2014/05/lisas-rule-of-life.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hyperlink" Target="https://ruleoflifedotcom.files.wordpress.com/2014/05/lisas-rule-of-life.pn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hyperlink" Target="http://www.bing.com/images/search?q=stritch+graduation&amp;view=detailv2&amp;&amp;id=57529C02CBFB608B63FBB2C2CFD24B2971651DB0&amp;selectedIndex=34&amp;ccid=wWokZ2Sr&amp;simid=608008937338439699&amp;thid=OIP.Mc16a246764ababdf280e37ced76fde92o0" TargetMode="External"/><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bing.com/images/search?q=stritch+graduation&amp;view=detailv2&amp;&amp;id=E55F10B0E47B742D6EE264C889AF38928EBD550D&amp;selectedIndex=44&amp;ccid=ijf/eaBa&amp;simid=608042206149349371&amp;thid=OIP.M8a37ff79a05ac0eaa1068f1230d15f1do0" TargetMode="External"/><Relationship Id="rId5" Type="http://schemas.microsoft.com/office/2007/relationships/hdphoto" Target="../media/hdphoto5.wdp"/><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hyperlink" Target="mailto:gcellini@sfc.edu"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18.jpeg"/><Relationship Id="rId4" Type="http://schemas.openxmlformats.org/officeDocument/2006/relationships/hyperlink" Target="mailto:mbwisniewski@stritch.edu"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transform.transformativechange.org/2010/06/robertgas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eric.ed.gov/?id=EJ77352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bwisniewski\My Pictures\2013-10-25 Assisi Pilgrimage\greccio.jpg"/>
          <p:cNvPicPr>
            <a:picLocks noChangeAspect="1" noChangeArrowheads="1"/>
          </p:cNvPicPr>
          <p:nvPr/>
        </p:nvPicPr>
        <p:blipFill>
          <a:blip r:embed="rId3">
            <a:extLst>
              <a:ext uri="{BEBA8EAE-BF5A-486C-A8C5-ECC9F3942E4B}">
                <a14:imgProps xmlns:a14="http://schemas.microsoft.com/office/drawing/2010/main">
                  <a14:imgLayer r:embed="rId4">
                    <a14:imgEffect>
                      <a14:artisticPaintBrush/>
                    </a14:imgEffect>
                    <a14:imgEffect>
                      <a14:colorTemperature colorTemp="112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124200" y="-24384"/>
            <a:ext cx="5143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33400" y="381000"/>
            <a:ext cx="8077200" cy="2232025"/>
          </a:xfrm>
        </p:spPr>
        <p:txBody>
          <a:bodyPr>
            <a:noAutofit/>
          </a:bodyPr>
          <a:lstStyle/>
          <a:p>
            <a:r>
              <a:rPr lang="en-US" sz="3400" dirty="0">
                <a:solidFill>
                  <a:schemeClr val="tx1"/>
                </a:solidFill>
              </a:rPr>
              <a:t>AFCU Symposium 2016:   </a:t>
            </a:r>
            <a:br>
              <a:rPr lang="en-US" sz="3400" dirty="0">
                <a:solidFill>
                  <a:schemeClr val="tx1"/>
                </a:solidFill>
              </a:rPr>
            </a:br>
            <a:r>
              <a:rPr lang="en-US" sz="3400" dirty="0">
                <a:solidFill>
                  <a:schemeClr val="tx1"/>
                </a:solidFill>
              </a:rPr>
              <a:t>Preparing Outstanding Leaders for the Modern World</a:t>
            </a:r>
            <a:r>
              <a:rPr lang="en-US" dirty="0">
                <a:solidFill>
                  <a:schemeClr val="tx1"/>
                </a:solidFill>
              </a:rPr>
              <a:t/>
            </a:r>
            <a:br>
              <a:rPr lang="en-US" dirty="0">
                <a:solidFill>
                  <a:schemeClr val="tx1"/>
                </a:solidFill>
              </a:rPr>
            </a:br>
            <a:endParaRPr lang="en-US" dirty="0"/>
          </a:p>
        </p:txBody>
      </p:sp>
      <p:sp>
        <p:nvSpPr>
          <p:cNvPr id="3" name="Subtitle 2"/>
          <p:cNvSpPr>
            <a:spLocks noGrp="1"/>
          </p:cNvSpPr>
          <p:nvPr>
            <p:ph type="subTitle" idx="1"/>
          </p:nvPr>
        </p:nvSpPr>
        <p:spPr>
          <a:xfrm>
            <a:off x="152400" y="2487930"/>
            <a:ext cx="8229600" cy="2743200"/>
          </a:xfrm>
        </p:spPr>
        <p:txBody>
          <a:bodyPr>
            <a:normAutofit/>
          </a:bodyPr>
          <a:lstStyle/>
          <a:p>
            <a:r>
              <a:rPr lang="en-US" sz="3800" dirty="0">
                <a:solidFill>
                  <a:schemeClr val="bg2">
                    <a:lumMod val="50000"/>
                    <a:lumOff val="50000"/>
                  </a:schemeClr>
                </a:solidFill>
                <a:ea typeface="+mj-ea"/>
                <a:cs typeface="+mj-cs"/>
              </a:rPr>
              <a:t>Franciscan Career Transformation:  Bridge to the World</a:t>
            </a:r>
            <a:endParaRPr lang="en-US" sz="3800" dirty="0">
              <a:solidFill>
                <a:schemeClr val="bg2">
                  <a:lumMod val="50000"/>
                  <a:lumOff val="50000"/>
                </a:schemeClr>
              </a:solidFill>
            </a:endParaRPr>
          </a:p>
        </p:txBody>
      </p:sp>
      <p:sp>
        <p:nvSpPr>
          <p:cNvPr id="4" name="Subtitle 2"/>
          <p:cNvSpPr txBox="1">
            <a:spLocks/>
          </p:cNvSpPr>
          <p:nvPr/>
        </p:nvSpPr>
        <p:spPr>
          <a:xfrm>
            <a:off x="3048000" y="4724400"/>
            <a:ext cx="3624072" cy="9753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b="1" dirty="0" smtClean="0">
                <a:solidFill>
                  <a:schemeClr val="bg2">
                    <a:lumMod val="50000"/>
                    <a:lumOff val="50000"/>
                  </a:schemeClr>
                </a:solidFill>
              </a:rPr>
              <a:t>Brother </a:t>
            </a:r>
            <a:r>
              <a:rPr lang="en-US" sz="1600" b="1" dirty="0">
                <a:solidFill>
                  <a:schemeClr val="bg2">
                    <a:lumMod val="50000"/>
                    <a:lumOff val="50000"/>
                  </a:schemeClr>
                </a:solidFill>
              </a:rPr>
              <a:t>Gregory Cellini, </a:t>
            </a:r>
            <a:r>
              <a:rPr lang="en-US" sz="1600" b="1" dirty="0" smtClean="0">
                <a:solidFill>
                  <a:schemeClr val="bg2">
                    <a:lumMod val="50000"/>
                    <a:lumOff val="50000"/>
                  </a:schemeClr>
                </a:solidFill>
              </a:rPr>
              <a:t>O.S.F.</a:t>
            </a:r>
          </a:p>
          <a:p>
            <a:pPr algn="l"/>
            <a:r>
              <a:rPr lang="en-US" sz="1600" b="1" dirty="0" smtClean="0">
                <a:solidFill>
                  <a:schemeClr val="bg2">
                    <a:lumMod val="50000"/>
                    <a:lumOff val="50000"/>
                  </a:schemeClr>
                </a:solidFill>
              </a:rPr>
              <a:t>Mary Beth Wisniewski M.S., L.P.C</a:t>
            </a:r>
            <a:r>
              <a:rPr lang="en-US" sz="2000" b="1" dirty="0" smtClean="0">
                <a:solidFill>
                  <a:schemeClr val="bg2">
                    <a:lumMod val="50000"/>
                    <a:lumOff val="50000"/>
                  </a:schemeClr>
                </a:solidFill>
              </a:rPr>
              <a:t>.</a:t>
            </a:r>
          </a:p>
          <a:p>
            <a:endParaRPr lang="en-US" sz="2000" dirty="0">
              <a:solidFill>
                <a:schemeClr val="bg2">
                  <a:lumMod val="50000"/>
                  <a:lumOff val="50000"/>
                </a:schemeClr>
              </a:solidFill>
            </a:endParaRPr>
          </a:p>
        </p:txBody>
      </p:sp>
      <p:sp>
        <p:nvSpPr>
          <p:cNvPr id="5" name="Subtitle 2"/>
          <p:cNvSpPr txBox="1">
            <a:spLocks/>
          </p:cNvSpPr>
          <p:nvPr/>
        </p:nvSpPr>
        <p:spPr>
          <a:xfrm>
            <a:off x="1066800" y="3581400"/>
            <a:ext cx="73914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41435923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6375"/>
            <a:ext cx="7772400" cy="1470025"/>
          </a:xfrm>
        </p:spPr>
        <p:txBody>
          <a:bodyPr>
            <a:normAutofit/>
          </a:bodyPr>
          <a:lstStyle/>
          <a:p>
            <a:r>
              <a:rPr lang="en-US" sz="3600" dirty="0" smtClean="0"/>
              <a:t>Rule of Work Life Is the Tangible Output!</a:t>
            </a:r>
            <a:endParaRPr lang="en-US" sz="3600" dirty="0"/>
          </a:p>
        </p:txBody>
      </p:sp>
      <p:sp>
        <p:nvSpPr>
          <p:cNvPr id="3" name="Subtitle 2"/>
          <p:cNvSpPr>
            <a:spLocks noGrp="1"/>
          </p:cNvSpPr>
          <p:nvPr>
            <p:ph type="subTitle" idx="1"/>
          </p:nvPr>
        </p:nvSpPr>
        <p:spPr>
          <a:xfrm>
            <a:off x="947736" y="1828800"/>
            <a:ext cx="4157663" cy="3181350"/>
          </a:xfrm>
        </p:spPr>
        <p:txBody>
          <a:bodyPr>
            <a:normAutofit/>
          </a:bodyPr>
          <a:lstStyle/>
          <a:p>
            <a:endParaRPr lang="en-US" sz="2400" dirty="0" smtClean="0">
              <a:solidFill>
                <a:schemeClr val="tx1"/>
              </a:solidFill>
            </a:endParaRPr>
          </a:p>
          <a:p>
            <a:pPr marL="800100" lvl="1" indent="-342900" algn="l">
              <a:buFont typeface="Arial" panose="020B0604020202020204" pitchFamily="34" charset="0"/>
              <a:buChar char="•"/>
            </a:pPr>
            <a:r>
              <a:rPr lang="en-US" sz="2200" dirty="0" smtClean="0">
                <a:solidFill>
                  <a:schemeClr val="tx1"/>
                </a:solidFill>
              </a:rPr>
              <a:t>Values, Mission, Vision and Goals</a:t>
            </a:r>
          </a:p>
          <a:p>
            <a:pPr marL="800100" lvl="1" indent="-342900" algn="l">
              <a:buFont typeface="Arial" panose="020B0604020202020204" pitchFamily="34" charset="0"/>
              <a:buChar char="•"/>
            </a:pPr>
            <a:r>
              <a:rPr lang="en-US" sz="2200" dirty="0" smtClean="0">
                <a:solidFill>
                  <a:schemeClr val="tx1"/>
                </a:solidFill>
              </a:rPr>
              <a:t>Results of Assessments</a:t>
            </a:r>
          </a:p>
          <a:p>
            <a:pPr marL="800100" lvl="1" indent="-342900" algn="l">
              <a:buFont typeface="Arial" panose="020B0604020202020204" pitchFamily="34" charset="0"/>
              <a:buChar char="•"/>
            </a:pPr>
            <a:r>
              <a:rPr lang="en-US" sz="2200" dirty="0" smtClean="0">
                <a:solidFill>
                  <a:schemeClr val="tx1"/>
                </a:solidFill>
              </a:rPr>
              <a:t>Resume</a:t>
            </a:r>
          </a:p>
          <a:p>
            <a:pPr marL="800100" lvl="1" indent="-342900" algn="l">
              <a:buFont typeface="Arial" panose="020B0604020202020204" pitchFamily="34" charset="0"/>
              <a:buChar char="•"/>
            </a:pPr>
            <a:r>
              <a:rPr lang="en-US" sz="2200" dirty="0" smtClean="0">
                <a:solidFill>
                  <a:schemeClr val="tx1"/>
                </a:solidFill>
              </a:rPr>
              <a:t>Other</a:t>
            </a:r>
          </a:p>
          <a:p>
            <a:pPr marL="742950" lvl="1" indent="-285750" algn="l">
              <a:buFontTx/>
              <a:buChar char="-"/>
            </a:pPr>
            <a:endParaRPr lang="en-US" sz="2200" dirty="0" smtClean="0">
              <a:solidFill>
                <a:schemeClr val="tx1"/>
              </a:solidFill>
            </a:endParaRPr>
          </a:p>
          <a:p>
            <a:pPr marL="742950" lvl="1" indent="-285750" algn="l">
              <a:buFontTx/>
              <a:buChar char="-"/>
            </a:pPr>
            <a:endParaRPr lang="en-US" sz="2200" dirty="0" smtClean="0">
              <a:solidFill>
                <a:schemeClr val="tx1"/>
              </a:solidFill>
            </a:endParaRPr>
          </a:p>
          <a:p>
            <a:pPr marL="1200150" lvl="2" indent="-285750" algn="l">
              <a:buFontTx/>
              <a:buChar char="-"/>
            </a:pPr>
            <a:endParaRPr lang="en-US" sz="1800" dirty="0" smtClean="0">
              <a:solidFill>
                <a:schemeClr val="tx1"/>
              </a:solidFill>
            </a:endParaRPr>
          </a:p>
          <a:p>
            <a:pPr marL="1200150" lvl="2" indent="-285750" algn="l">
              <a:buFontTx/>
              <a:buChar char="-"/>
            </a:pPr>
            <a:endParaRPr lang="en-US" sz="1800" dirty="0" smtClean="0">
              <a:solidFill>
                <a:schemeClr val="tx1"/>
              </a:solidFill>
            </a:endParaRPr>
          </a:p>
          <a:p>
            <a:pPr marL="285750" indent="-285750" algn="l">
              <a:buFontTx/>
              <a:buChar char="-"/>
            </a:pPr>
            <a:endParaRPr lang="en-US" sz="2600" dirty="0" smtClean="0">
              <a:solidFill>
                <a:schemeClr val="tx1"/>
              </a:solidFill>
            </a:endParaRPr>
          </a:p>
          <a:p>
            <a:pPr marL="285750" indent="-285750" algn="l">
              <a:buFontTx/>
              <a:buChar char="-"/>
            </a:pPr>
            <a:endParaRPr lang="en-US" sz="1400" dirty="0" smtClean="0">
              <a:solidFill>
                <a:schemeClr val="tx1"/>
              </a:solidFill>
            </a:endParaRPr>
          </a:p>
          <a:p>
            <a:pPr marL="285750" indent="-285750" algn="l">
              <a:buFontTx/>
              <a:buChar char="-"/>
            </a:pPr>
            <a:endParaRPr lang="en-US" sz="1400" dirty="0" smtClean="0">
              <a:solidFill>
                <a:schemeClr val="tx1"/>
              </a:solidFill>
            </a:endParaRPr>
          </a:p>
          <a:p>
            <a:pPr marL="285750" indent="-285750" algn="l">
              <a:buFontTx/>
              <a:buChar char="-"/>
            </a:pPr>
            <a:endParaRPr lang="en-US" sz="1400" dirty="0" smtClean="0">
              <a:solidFill>
                <a:schemeClr val="tx1"/>
              </a:solidFill>
            </a:endParaRPr>
          </a:p>
          <a:p>
            <a:pPr marL="285750" indent="-285750" algn="l">
              <a:buFontTx/>
              <a:buChar char="-"/>
            </a:pPr>
            <a:endParaRPr lang="en-US" sz="1400" dirty="0" smtClean="0">
              <a:solidFill>
                <a:schemeClr val="tx1"/>
              </a:solidFill>
            </a:endParaRPr>
          </a:p>
          <a:p>
            <a:pPr marL="742950" lvl="1" indent="-285750" algn="l">
              <a:buFontTx/>
              <a:buChar char="-"/>
            </a:pPr>
            <a:endParaRPr lang="en-US" sz="1000" dirty="0"/>
          </a:p>
          <a:p>
            <a:pPr marL="285750" indent="-285750" algn="l">
              <a:buFontTx/>
              <a:buChar char="-"/>
            </a:pPr>
            <a:endParaRPr lang="en-US" sz="1400" dirty="0" smtClean="0"/>
          </a:p>
          <a:p>
            <a:pPr algn="l"/>
            <a:endParaRPr lang="en-US" sz="1400" dirty="0"/>
          </a:p>
        </p:txBody>
      </p:sp>
      <p:sp>
        <p:nvSpPr>
          <p:cNvPr id="5" name="Subtitle 2"/>
          <p:cNvSpPr txBox="1">
            <a:spLocks/>
          </p:cNvSpPr>
          <p:nvPr/>
        </p:nvSpPr>
        <p:spPr>
          <a:xfrm>
            <a:off x="1371600" y="70104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371599"/>
            <a:ext cx="2133600"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descr="A Visual Rule of Lif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3581400"/>
            <a:ext cx="22002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662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5337" y="152400"/>
            <a:ext cx="7511463" cy="1470025"/>
          </a:xfrm>
        </p:spPr>
        <p:txBody>
          <a:bodyPr>
            <a:normAutofit/>
          </a:bodyPr>
          <a:lstStyle/>
          <a:p>
            <a:r>
              <a:rPr lang="en-US" sz="3600" dirty="0" smtClean="0"/>
              <a:t>To Achieve Its Objectives, FCT Contains Six Segments</a:t>
            </a:r>
            <a:endParaRPr lang="en-US" sz="3600" dirty="0"/>
          </a:p>
        </p:txBody>
      </p:sp>
      <p:sp>
        <p:nvSpPr>
          <p:cNvPr id="3" name="Subtitle 2"/>
          <p:cNvSpPr>
            <a:spLocks noGrp="1"/>
          </p:cNvSpPr>
          <p:nvPr>
            <p:ph type="subTitle" idx="1"/>
          </p:nvPr>
        </p:nvSpPr>
        <p:spPr>
          <a:xfrm>
            <a:off x="800100" y="2057400"/>
            <a:ext cx="7543800" cy="4419600"/>
          </a:xfrm>
        </p:spPr>
        <p:txBody>
          <a:bodyPr>
            <a:normAutofit fontScale="32500" lnSpcReduction="20000"/>
          </a:bodyPr>
          <a:lstStyle/>
          <a:p>
            <a:pPr marL="457200" lvl="0" indent="-457200">
              <a:buFont typeface="Arial" panose="020B0604020202020204" pitchFamily="34" charset="0"/>
              <a:buChar char="•"/>
            </a:pPr>
            <a:r>
              <a:rPr lang="en-US" sz="5400" b="1" dirty="0">
                <a:solidFill>
                  <a:schemeClr val="tx2"/>
                </a:solidFill>
              </a:rPr>
              <a:t>Reflection Tools and </a:t>
            </a:r>
            <a:r>
              <a:rPr lang="en-US" sz="5400" b="1" dirty="0" smtClean="0">
                <a:solidFill>
                  <a:schemeClr val="tx2"/>
                </a:solidFill>
              </a:rPr>
              <a:t>Transformation Stories</a:t>
            </a:r>
            <a:r>
              <a:rPr lang="en-US" sz="5400" dirty="0" smtClean="0">
                <a:solidFill>
                  <a:schemeClr val="tx2"/>
                </a:solidFill>
              </a:rPr>
              <a:t>:  </a:t>
            </a:r>
            <a:r>
              <a:rPr lang="en-US" sz="5400" dirty="0">
                <a:solidFill>
                  <a:schemeClr val="tx2"/>
                </a:solidFill>
              </a:rPr>
              <a:t>Franciscan tools helpful for self-awareness, e.g., contemplation, journaling, and the conversion story of St. Francis of Assisi</a:t>
            </a:r>
            <a:r>
              <a:rPr lang="en-US" sz="5400" dirty="0" smtClean="0">
                <a:solidFill>
                  <a:schemeClr val="tx2"/>
                </a:solidFill>
              </a:rPr>
              <a:t>.</a:t>
            </a:r>
          </a:p>
          <a:p>
            <a:pPr lvl="0"/>
            <a:endParaRPr lang="en-US" sz="3100" dirty="0">
              <a:solidFill>
                <a:schemeClr val="tx2"/>
              </a:solidFill>
            </a:endParaRPr>
          </a:p>
          <a:p>
            <a:pPr marL="457200" lvl="0" indent="-457200">
              <a:buFont typeface="Arial" panose="020B0604020202020204" pitchFamily="34" charset="0"/>
              <a:buChar char="•"/>
            </a:pPr>
            <a:r>
              <a:rPr lang="en-US" sz="5400" b="1" dirty="0">
                <a:solidFill>
                  <a:schemeClr val="tx2"/>
                </a:solidFill>
              </a:rPr>
              <a:t>Self-Assessments</a:t>
            </a:r>
            <a:r>
              <a:rPr lang="en-US" sz="5400" dirty="0">
                <a:solidFill>
                  <a:schemeClr val="tx2"/>
                </a:solidFill>
              </a:rPr>
              <a:t>:  Targeted assessments for enhancing self-awareness, e.g., Myers-Briggs Type Indicator, Strong Interest Inventory</a:t>
            </a:r>
            <a:r>
              <a:rPr lang="en-US" sz="5400" dirty="0" smtClean="0">
                <a:solidFill>
                  <a:schemeClr val="tx2"/>
                </a:solidFill>
              </a:rPr>
              <a:t>.</a:t>
            </a:r>
          </a:p>
          <a:p>
            <a:pPr lvl="0"/>
            <a:endParaRPr lang="en-US" sz="3100" dirty="0">
              <a:solidFill>
                <a:schemeClr val="tx2"/>
              </a:solidFill>
            </a:endParaRPr>
          </a:p>
          <a:p>
            <a:pPr marL="457200" lvl="0" indent="-457200">
              <a:buFont typeface="Arial" panose="020B0604020202020204" pitchFamily="34" charset="0"/>
              <a:buChar char="•"/>
            </a:pPr>
            <a:r>
              <a:rPr lang="en-US" sz="5400" b="1" dirty="0">
                <a:solidFill>
                  <a:schemeClr val="tx2"/>
                </a:solidFill>
              </a:rPr>
              <a:t>Core Life Elements</a:t>
            </a:r>
            <a:r>
              <a:rPr lang="en-US" sz="5400" dirty="0">
                <a:solidFill>
                  <a:schemeClr val="tx2"/>
                </a:solidFill>
              </a:rPr>
              <a:t>:  Values, Mission, Vision, and Goals</a:t>
            </a:r>
            <a:r>
              <a:rPr lang="en-US" sz="5400" dirty="0" smtClean="0">
                <a:solidFill>
                  <a:schemeClr val="tx2"/>
                </a:solidFill>
              </a:rPr>
              <a:t>.</a:t>
            </a:r>
          </a:p>
          <a:p>
            <a:pPr lvl="0"/>
            <a:endParaRPr lang="en-US" sz="3100" dirty="0">
              <a:solidFill>
                <a:schemeClr val="tx2"/>
              </a:solidFill>
            </a:endParaRPr>
          </a:p>
          <a:p>
            <a:pPr marL="457200" lvl="0" indent="-457200">
              <a:buFont typeface="Arial" panose="020B0604020202020204" pitchFamily="34" charset="0"/>
              <a:buChar char="•"/>
            </a:pPr>
            <a:r>
              <a:rPr lang="en-US" sz="5400" b="1" dirty="0">
                <a:solidFill>
                  <a:schemeClr val="tx2"/>
                </a:solidFill>
              </a:rPr>
              <a:t>Franciscan Values</a:t>
            </a:r>
            <a:r>
              <a:rPr lang="en-US" sz="5400" dirty="0">
                <a:solidFill>
                  <a:schemeClr val="tx2"/>
                </a:solidFill>
              </a:rPr>
              <a:t>:  Ideals of St. Francis, St. Clare and other Franciscans whose lives model values essential for the </a:t>
            </a:r>
            <a:r>
              <a:rPr lang="en-US" sz="5400" dirty="0" smtClean="0">
                <a:solidFill>
                  <a:schemeClr val="tx2"/>
                </a:solidFill>
              </a:rPr>
              <a:t>workplace.</a:t>
            </a:r>
          </a:p>
          <a:p>
            <a:pPr lvl="0"/>
            <a:endParaRPr lang="en-US" sz="3100" dirty="0">
              <a:solidFill>
                <a:schemeClr val="tx2"/>
              </a:solidFill>
            </a:endParaRPr>
          </a:p>
          <a:p>
            <a:pPr marL="457200" lvl="0" indent="-457200">
              <a:buFont typeface="Arial" panose="020B0604020202020204" pitchFamily="34" charset="0"/>
              <a:buChar char="•"/>
            </a:pPr>
            <a:r>
              <a:rPr lang="en-US" sz="5400" b="1" dirty="0">
                <a:solidFill>
                  <a:schemeClr val="tx2"/>
                </a:solidFill>
              </a:rPr>
              <a:t>Career </a:t>
            </a:r>
            <a:r>
              <a:rPr lang="en-US" sz="5400" b="1" dirty="0" smtClean="0">
                <a:solidFill>
                  <a:schemeClr val="tx2"/>
                </a:solidFill>
              </a:rPr>
              <a:t>Leadership </a:t>
            </a:r>
            <a:r>
              <a:rPr lang="en-US" sz="5400" b="1" dirty="0">
                <a:solidFill>
                  <a:schemeClr val="tx2"/>
                </a:solidFill>
              </a:rPr>
              <a:t>Life Cycle</a:t>
            </a:r>
            <a:r>
              <a:rPr lang="en-US" sz="5400" dirty="0">
                <a:solidFill>
                  <a:schemeClr val="tx2"/>
                </a:solidFill>
              </a:rPr>
              <a:t>:  Strategies/Tactics integrating all of the above for understanding and applying the components of the Career </a:t>
            </a:r>
            <a:r>
              <a:rPr lang="en-US" sz="5400" dirty="0" smtClean="0">
                <a:solidFill>
                  <a:schemeClr val="tx2"/>
                </a:solidFill>
              </a:rPr>
              <a:t>Leadership Life </a:t>
            </a:r>
            <a:r>
              <a:rPr lang="en-US" sz="5400" dirty="0">
                <a:solidFill>
                  <a:schemeClr val="tx2"/>
                </a:solidFill>
              </a:rPr>
              <a:t>Cycle. </a:t>
            </a:r>
            <a:endParaRPr lang="en-US" sz="5400" dirty="0" smtClean="0">
              <a:solidFill>
                <a:schemeClr val="tx2"/>
              </a:solidFill>
            </a:endParaRPr>
          </a:p>
          <a:p>
            <a:pPr lvl="0"/>
            <a:endParaRPr lang="en-US" sz="3100" dirty="0">
              <a:solidFill>
                <a:schemeClr val="tx2"/>
              </a:solidFill>
            </a:endParaRPr>
          </a:p>
          <a:p>
            <a:pPr marL="457200" lvl="0" indent="-457200">
              <a:buFont typeface="Arial" panose="020B0604020202020204" pitchFamily="34" charset="0"/>
              <a:buChar char="•"/>
            </a:pPr>
            <a:r>
              <a:rPr lang="en-US" sz="5400" b="1" dirty="0">
                <a:solidFill>
                  <a:schemeClr val="tx2"/>
                </a:solidFill>
              </a:rPr>
              <a:t>Rule of Work Life</a:t>
            </a:r>
            <a:r>
              <a:rPr lang="en-US" sz="5400" dirty="0">
                <a:solidFill>
                  <a:schemeClr val="tx2"/>
                </a:solidFill>
              </a:rPr>
              <a:t>:  Covenant summarizing the path forward</a:t>
            </a:r>
            <a:r>
              <a:rPr lang="en-US" sz="5400" dirty="0" smtClean="0">
                <a:solidFill>
                  <a:schemeClr val="tx2"/>
                </a:solidFill>
              </a:rPr>
              <a:t>.</a:t>
            </a:r>
            <a:endParaRPr lang="en-US" sz="5100" dirty="0" smtClean="0">
              <a:solidFill>
                <a:schemeClr val="tx2"/>
              </a:solidFill>
            </a:endParaRPr>
          </a:p>
          <a:p>
            <a:pPr marL="628650" lvl="1" indent="-171450" algn="l">
              <a:buFont typeface="Arial" panose="020B0604020202020204" pitchFamily="34" charset="0"/>
              <a:buChar char="•"/>
            </a:pPr>
            <a:endParaRPr lang="en-US" sz="1000" dirty="0">
              <a:solidFill>
                <a:schemeClr val="tx2"/>
              </a:solidFill>
            </a:endParaRPr>
          </a:p>
          <a:p>
            <a:pPr marL="285750" indent="-285750" algn="l">
              <a:buFont typeface="Arial" panose="020B0604020202020204" pitchFamily="34" charset="0"/>
              <a:buChar char="•"/>
            </a:pPr>
            <a:endParaRPr lang="en-US" sz="1400" dirty="0" smtClean="0">
              <a:solidFill>
                <a:schemeClr val="tx2"/>
              </a:solidFill>
            </a:endParaRPr>
          </a:p>
          <a:p>
            <a:pPr algn="l"/>
            <a:endParaRPr lang="en-US" sz="1400" dirty="0"/>
          </a:p>
        </p:txBody>
      </p:sp>
      <p:sp>
        <p:nvSpPr>
          <p:cNvPr id="5" name="Subtitle 2"/>
          <p:cNvSpPr txBox="1">
            <a:spLocks/>
          </p:cNvSpPr>
          <p:nvPr/>
        </p:nvSpPr>
        <p:spPr>
          <a:xfrm>
            <a:off x="1371600" y="70104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7263" y="5071155"/>
            <a:ext cx="853250" cy="1138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A Visual Rule of Life">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12525" y="5562600"/>
            <a:ext cx="891350" cy="1157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426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
            <a:ext cx="7848600" cy="1470025"/>
          </a:xfrm>
        </p:spPr>
        <p:txBody>
          <a:bodyPr>
            <a:noAutofit/>
          </a:bodyPr>
          <a:lstStyle/>
          <a:p>
            <a:r>
              <a:rPr lang="en-US" sz="3200" dirty="0" smtClean="0"/>
              <a:t>To Achieve Its Objectives, FCT Contains the Following Components:</a:t>
            </a:r>
            <a:endParaRPr lang="en-US" sz="3200" dirty="0"/>
          </a:p>
        </p:txBody>
      </p:sp>
      <p:sp>
        <p:nvSpPr>
          <p:cNvPr id="6" name="Subtitle 5"/>
          <p:cNvSpPr>
            <a:spLocks noGrp="1"/>
          </p:cNvSpPr>
          <p:nvPr>
            <p:ph type="subTitle" idx="1"/>
          </p:nvPr>
        </p:nvSpPr>
        <p:spPr>
          <a:xfrm>
            <a:off x="3276600" y="1981200"/>
            <a:ext cx="6400800" cy="381000"/>
          </a:xfrm>
        </p:spPr>
        <p:txBody>
          <a:bodyPr>
            <a:normAutofit lnSpcReduction="10000"/>
          </a:bodyPr>
          <a:lstStyle/>
          <a:p>
            <a:r>
              <a:rPr lang="en-US" sz="2000" dirty="0" smtClean="0">
                <a:solidFill>
                  <a:schemeClr val="tx1"/>
                </a:solidFill>
              </a:rPr>
              <a:t>Self-Awareness</a:t>
            </a:r>
          </a:p>
          <a:p>
            <a:endParaRPr lang="en-US" dirty="0"/>
          </a:p>
        </p:txBody>
      </p:sp>
      <p:sp>
        <p:nvSpPr>
          <p:cNvPr id="5" name="Subtitle 2"/>
          <p:cNvSpPr txBox="1">
            <a:spLocks/>
          </p:cNvSpPr>
          <p:nvPr/>
        </p:nvSpPr>
        <p:spPr>
          <a:xfrm>
            <a:off x="1371600" y="70104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solidFill>
                <a:prstClr val="black">
                  <a:tint val="75000"/>
                </a:prstClr>
              </a:solidFill>
            </a:endParaRPr>
          </a:p>
        </p:txBody>
      </p:sp>
      <p:sp>
        <p:nvSpPr>
          <p:cNvPr id="4" name="Isosceles Triangle 3"/>
          <p:cNvSpPr/>
          <p:nvPr/>
        </p:nvSpPr>
        <p:spPr>
          <a:xfrm>
            <a:off x="2362200" y="2514600"/>
            <a:ext cx="4191000" cy="3505200"/>
          </a:xfrm>
          <a:prstGeom prst="triangle">
            <a:avLst>
              <a:gd name="adj" fmla="val 48095"/>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7" name="Subtitle 5"/>
          <p:cNvSpPr txBox="1">
            <a:spLocks/>
          </p:cNvSpPr>
          <p:nvPr/>
        </p:nvSpPr>
        <p:spPr>
          <a:xfrm>
            <a:off x="990600" y="6096000"/>
            <a:ext cx="2438400" cy="381000"/>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chemeClr val="tx1"/>
                </a:solidFill>
              </a:rPr>
              <a:t>Franciscan Values</a:t>
            </a:r>
            <a:endParaRPr lang="en-US" dirty="0">
              <a:solidFill>
                <a:schemeClr val="tx1"/>
              </a:solidFill>
            </a:endParaRPr>
          </a:p>
        </p:txBody>
      </p:sp>
      <p:sp>
        <p:nvSpPr>
          <p:cNvPr id="8" name="Subtitle 5"/>
          <p:cNvSpPr txBox="1">
            <a:spLocks/>
          </p:cNvSpPr>
          <p:nvPr/>
        </p:nvSpPr>
        <p:spPr>
          <a:xfrm>
            <a:off x="5105400" y="6067425"/>
            <a:ext cx="3200400" cy="381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dirty="0" smtClean="0">
                <a:solidFill>
                  <a:schemeClr val="tx1"/>
                </a:solidFill>
              </a:rPr>
              <a:t>Career Leadership </a:t>
            </a:r>
          </a:p>
          <a:p>
            <a:r>
              <a:rPr lang="en-US" sz="2000" dirty="0" smtClean="0">
                <a:solidFill>
                  <a:schemeClr val="tx1"/>
                </a:solidFill>
              </a:rPr>
              <a:t>Life Cycle </a:t>
            </a:r>
            <a:endParaRPr lang="en-US" sz="2000" dirty="0">
              <a:solidFill>
                <a:schemeClr val="tx1"/>
              </a:solidFill>
            </a:endParaRPr>
          </a:p>
        </p:txBody>
      </p:sp>
      <p:sp>
        <p:nvSpPr>
          <p:cNvPr id="9" name="Subtitle 5"/>
          <p:cNvSpPr txBox="1">
            <a:spLocks/>
          </p:cNvSpPr>
          <p:nvPr/>
        </p:nvSpPr>
        <p:spPr>
          <a:xfrm>
            <a:off x="3429000" y="4038600"/>
            <a:ext cx="1981200" cy="1219200"/>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1" dirty="0" smtClean="0">
                <a:solidFill>
                  <a:srgbClr val="FF0000"/>
                </a:solidFill>
              </a:rPr>
              <a:t>Where Good</a:t>
            </a:r>
          </a:p>
          <a:p>
            <a:r>
              <a:rPr lang="en-US" b="1" dirty="0" smtClean="0">
                <a:solidFill>
                  <a:srgbClr val="FF0000"/>
                </a:solidFill>
              </a:rPr>
              <a:t>Meets </a:t>
            </a:r>
          </a:p>
          <a:p>
            <a:r>
              <a:rPr lang="en-US" b="1" dirty="0" smtClean="0">
                <a:solidFill>
                  <a:srgbClr val="FF0000"/>
                </a:solidFill>
              </a:rPr>
              <a:t>Career!</a:t>
            </a:r>
            <a:endParaRPr lang="en-US" b="1" dirty="0">
              <a:solidFill>
                <a:srgbClr val="FF0000"/>
              </a:solidFill>
            </a:endParaRPr>
          </a:p>
        </p:txBody>
      </p:sp>
    </p:spTree>
    <p:extLst>
      <p:ext uri="{BB962C8B-B14F-4D97-AF65-F5344CB8AC3E}">
        <p14:creationId xmlns:p14="http://schemas.microsoft.com/office/powerpoint/2010/main" val="286320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57200"/>
            <a:ext cx="7772400" cy="1295400"/>
          </a:xfrm>
        </p:spPr>
        <p:txBody>
          <a:bodyPr>
            <a:normAutofit/>
          </a:bodyPr>
          <a:lstStyle/>
          <a:p>
            <a:r>
              <a:rPr lang="en-US" sz="3600" dirty="0" smtClean="0"/>
              <a:t>FCT Can Be Offered Via Various Methodologies!</a:t>
            </a:r>
            <a:endParaRPr lang="en-US" sz="3600" dirty="0"/>
          </a:p>
        </p:txBody>
      </p:sp>
      <p:sp>
        <p:nvSpPr>
          <p:cNvPr id="3" name="Subtitle 2"/>
          <p:cNvSpPr>
            <a:spLocks noGrp="1"/>
          </p:cNvSpPr>
          <p:nvPr>
            <p:ph type="subTitle" idx="1"/>
          </p:nvPr>
        </p:nvSpPr>
        <p:spPr>
          <a:xfrm>
            <a:off x="1028700" y="1752600"/>
            <a:ext cx="6057900" cy="2667000"/>
          </a:xfrm>
        </p:spPr>
        <p:txBody>
          <a:bodyPr>
            <a:normAutofit/>
          </a:bodyPr>
          <a:lstStyle/>
          <a:p>
            <a:endParaRPr lang="en-US" sz="1200" dirty="0" smtClean="0">
              <a:solidFill>
                <a:schemeClr val="tx1"/>
              </a:solidFill>
            </a:endParaRPr>
          </a:p>
          <a:p>
            <a:pPr marL="800100" lvl="1" indent="-342900" algn="l">
              <a:buFont typeface="Arial" panose="020B0604020202020204" pitchFamily="34" charset="0"/>
              <a:buChar char="•"/>
            </a:pPr>
            <a:r>
              <a:rPr lang="en-US" sz="2200" dirty="0" smtClean="0">
                <a:solidFill>
                  <a:schemeClr val="tx2"/>
                </a:solidFill>
              </a:rPr>
              <a:t>Single/Multi Semester Course(s)</a:t>
            </a:r>
          </a:p>
          <a:p>
            <a:pPr marL="800100" lvl="1" indent="-342900" algn="l">
              <a:buFont typeface="Arial" panose="020B0604020202020204" pitchFamily="34" charset="0"/>
              <a:buChar char="•"/>
            </a:pPr>
            <a:endParaRPr lang="en-US" sz="500" dirty="0" smtClean="0">
              <a:solidFill>
                <a:schemeClr val="tx2"/>
              </a:solidFill>
            </a:endParaRPr>
          </a:p>
          <a:p>
            <a:pPr marL="800100" lvl="1" indent="-342900" algn="l">
              <a:buFont typeface="Arial" panose="020B0604020202020204" pitchFamily="34" charset="0"/>
              <a:buChar char="•"/>
            </a:pPr>
            <a:r>
              <a:rPr lang="en-US" sz="2200" dirty="0" smtClean="0">
                <a:solidFill>
                  <a:schemeClr val="tx2"/>
                </a:solidFill>
              </a:rPr>
              <a:t>Intercession Certificate Program</a:t>
            </a:r>
          </a:p>
          <a:p>
            <a:pPr marL="800100" lvl="1" indent="-342900" algn="l">
              <a:buFont typeface="Arial" panose="020B0604020202020204" pitchFamily="34" charset="0"/>
              <a:buChar char="•"/>
            </a:pPr>
            <a:endParaRPr lang="en-US" sz="500" dirty="0">
              <a:solidFill>
                <a:schemeClr val="tx2"/>
              </a:solidFill>
            </a:endParaRPr>
          </a:p>
          <a:p>
            <a:pPr marL="800100" lvl="1" indent="-342900" algn="l">
              <a:buFont typeface="Arial" panose="020B0604020202020204" pitchFamily="34" charset="0"/>
              <a:buChar char="•"/>
            </a:pPr>
            <a:r>
              <a:rPr lang="en-US" sz="2200" dirty="0" smtClean="0">
                <a:solidFill>
                  <a:schemeClr val="tx2"/>
                </a:solidFill>
              </a:rPr>
              <a:t>Workshops</a:t>
            </a:r>
          </a:p>
          <a:p>
            <a:pPr lvl="1" algn="l"/>
            <a:endParaRPr lang="en-US" sz="500" dirty="0" smtClean="0">
              <a:solidFill>
                <a:schemeClr val="tx2"/>
              </a:solidFill>
            </a:endParaRPr>
          </a:p>
          <a:p>
            <a:pPr marL="800100" lvl="1" indent="-342900" algn="l">
              <a:buFont typeface="Arial" panose="020B0604020202020204" pitchFamily="34" charset="0"/>
              <a:buChar char="•"/>
            </a:pPr>
            <a:r>
              <a:rPr lang="en-US" sz="2200" dirty="0" smtClean="0">
                <a:solidFill>
                  <a:schemeClr val="tx2"/>
                </a:solidFill>
              </a:rPr>
              <a:t>Peer-Group Learning Set</a:t>
            </a:r>
          </a:p>
          <a:p>
            <a:pPr marL="285750" indent="-285750" algn="l">
              <a:buFontTx/>
              <a:buChar char="-"/>
            </a:pPr>
            <a:endParaRPr lang="en-US" sz="2600" dirty="0" smtClean="0">
              <a:solidFill>
                <a:schemeClr val="tx1"/>
              </a:solidFill>
            </a:endParaRPr>
          </a:p>
          <a:p>
            <a:pPr marL="285750" indent="-285750" algn="l">
              <a:buFontTx/>
              <a:buChar char="-"/>
            </a:pPr>
            <a:endParaRPr lang="en-US" sz="1400" dirty="0" smtClean="0">
              <a:solidFill>
                <a:schemeClr val="tx1"/>
              </a:solidFill>
            </a:endParaRPr>
          </a:p>
          <a:p>
            <a:pPr marL="285750" indent="-285750" algn="l">
              <a:buFontTx/>
              <a:buChar char="-"/>
            </a:pPr>
            <a:endParaRPr lang="en-US" sz="1400" dirty="0" smtClean="0">
              <a:solidFill>
                <a:schemeClr val="tx1"/>
              </a:solidFill>
            </a:endParaRPr>
          </a:p>
          <a:p>
            <a:pPr marL="285750" indent="-285750" algn="l">
              <a:buFontTx/>
              <a:buChar char="-"/>
            </a:pPr>
            <a:endParaRPr lang="en-US" sz="1400" dirty="0" smtClean="0">
              <a:solidFill>
                <a:schemeClr val="tx1"/>
              </a:solidFill>
            </a:endParaRPr>
          </a:p>
          <a:p>
            <a:pPr marL="285750" indent="-285750" algn="l">
              <a:buFontTx/>
              <a:buChar char="-"/>
            </a:pPr>
            <a:endParaRPr lang="en-US" sz="1400" dirty="0" smtClean="0">
              <a:solidFill>
                <a:schemeClr val="tx1"/>
              </a:solidFill>
            </a:endParaRPr>
          </a:p>
          <a:p>
            <a:pPr marL="742950" lvl="1" indent="-285750" algn="l">
              <a:buFontTx/>
              <a:buChar char="-"/>
            </a:pPr>
            <a:endParaRPr lang="en-US" sz="1000" dirty="0"/>
          </a:p>
          <a:p>
            <a:pPr marL="285750" indent="-285750" algn="l">
              <a:buFontTx/>
              <a:buChar char="-"/>
            </a:pPr>
            <a:endParaRPr lang="en-US" sz="1400" dirty="0" smtClean="0"/>
          </a:p>
          <a:p>
            <a:pPr algn="l"/>
            <a:endParaRPr lang="en-US" sz="1400" dirty="0"/>
          </a:p>
        </p:txBody>
      </p:sp>
      <p:sp>
        <p:nvSpPr>
          <p:cNvPr id="5" name="Subtitle 2"/>
          <p:cNvSpPr txBox="1">
            <a:spLocks/>
          </p:cNvSpPr>
          <p:nvPr/>
        </p:nvSpPr>
        <p:spPr>
          <a:xfrm>
            <a:off x="1371600" y="70104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sp>
        <p:nvSpPr>
          <p:cNvPr id="6" name="Title 1"/>
          <p:cNvSpPr txBox="1">
            <a:spLocks/>
          </p:cNvSpPr>
          <p:nvPr/>
        </p:nvSpPr>
        <p:spPr>
          <a:xfrm>
            <a:off x="1028700" y="5105400"/>
            <a:ext cx="70866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rgbClr val="FF0000"/>
                </a:solidFill>
              </a:rPr>
              <a:t>FCT Can be a Bridge to the World  for Current Students or Recent Alumni!</a:t>
            </a:r>
            <a:endParaRPr lang="en-US" sz="2800" dirty="0">
              <a:solidFill>
                <a:srgbClr val="FF0000"/>
              </a:solidFill>
            </a:endParaRPr>
          </a:p>
        </p:txBody>
      </p:sp>
      <p:pic>
        <p:nvPicPr>
          <p:cNvPr id="1026" name="Picture 2" descr="\\FILESHARE01.stritch.edu\Users\mbwisniewski\My Documents\My Pictures\2013-10-25 Assisi Pilgrimage\Greccio photo by Kathy.jp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8400"/>
                    </a14:imgEffect>
                  </a14:imgLayer>
                </a14:imgProps>
              </a:ext>
              <a:ext uri="{28A0092B-C50C-407E-A947-70E740481C1C}">
                <a14:useLocalDpi xmlns:a14="http://schemas.microsoft.com/office/drawing/2010/main" val="0"/>
              </a:ext>
            </a:extLst>
          </a:blip>
          <a:srcRect/>
          <a:stretch>
            <a:fillRect/>
          </a:stretch>
        </p:blipFill>
        <p:spPr bwMode="auto">
          <a:xfrm>
            <a:off x="6096000" y="3200400"/>
            <a:ext cx="2738437" cy="2052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984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024744" cy="722864"/>
          </a:xfrm>
        </p:spPr>
        <p:txBody>
          <a:bodyPr>
            <a:normAutofit/>
          </a:bodyPr>
          <a:lstStyle/>
          <a:p>
            <a:r>
              <a:rPr lang="en-US" sz="3600" dirty="0" smtClean="0"/>
              <a:t>FCT Also Benefits Institutions</a:t>
            </a:r>
            <a:endParaRPr lang="en-US" sz="3600" dirty="0"/>
          </a:p>
        </p:txBody>
      </p:sp>
      <p:sp>
        <p:nvSpPr>
          <p:cNvPr id="3" name="Subtitle 2"/>
          <p:cNvSpPr>
            <a:spLocks noGrp="1"/>
          </p:cNvSpPr>
          <p:nvPr>
            <p:ph idx="1"/>
          </p:nvPr>
        </p:nvSpPr>
        <p:spPr>
          <a:xfrm>
            <a:off x="1066800" y="1524000"/>
            <a:ext cx="5181601" cy="4648200"/>
          </a:xfrm>
        </p:spPr>
        <p:txBody>
          <a:bodyPr>
            <a:normAutofit fontScale="77500" lnSpcReduction="20000"/>
          </a:bodyPr>
          <a:lstStyle/>
          <a:p>
            <a:pPr indent="-342900">
              <a:buFont typeface="Wingdings" panose="05000000000000000000" pitchFamily="2" charset="2"/>
              <a:buChar char="§"/>
            </a:pPr>
            <a:r>
              <a:rPr lang="en-US" sz="2000" dirty="0" smtClean="0"/>
              <a:t>A </a:t>
            </a:r>
            <a:r>
              <a:rPr lang="en-US" sz="2000" dirty="0"/>
              <a:t>key measurement of higher education performance is the percentage of graduating students finding meaningful work after </a:t>
            </a:r>
            <a:r>
              <a:rPr lang="en-US" sz="2000" dirty="0" smtClean="0"/>
              <a:t>graduation  </a:t>
            </a:r>
          </a:p>
          <a:p>
            <a:pPr indent="-342900">
              <a:buFont typeface="Wingdings" panose="05000000000000000000" pitchFamily="2" charset="2"/>
              <a:buChar char="§"/>
            </a:pPr>
            <a:endParaRPr lang="en-US" sz="2000" dirty="0" smtClean="0"/>
          </a:p>
          <a:p>
            <a:pPr indent="-342900">
              <a:buFont typeface="Wingdings" panose="05000000000000000000" pitchFamily="2" charset="2"/>
              <a:buChar char="§"/>
            </a:pPr>
            <a:r>
              <a:rPr lang="en-US" sz="2000" dirty="0" smtClean="0"/>
              <a:t>Program </a:t>
            </a:r>
            <a:r>
              <a:rPr lang="en-US" sz="2000" dirty="0"/>
              <a:t>is designed to enhance this percentage, as students will </a:t>
            </a:r>
            <a:r>
              <a:rPr lang="en-US" sz="2000" dirty="0" smtClean="0"/>
              <a:t>better know </a:t>
            </a:r>
            <a:r>
              <a:rPr lang="en-US" sz="2000" dirty="0"/>
              <a:t>themselves, </a:t>
            </a:r>
            <a:r>
              <a:rPr lang="en-US" sz="2000" i="1" dirty="0"/>
              <a:t>be able to advocate for themselves </a:t>
            </a:r>
            <a:r>
              <a:rPr lang="en-US" sz="2000" dirty="0"/>
              <a:t>and have the core competencies crucial for obtaining </a:t>
            </a:r>
            <a:r>
              <a:rPr lang="en-US" sz="2000" dirty="0" smtClean="0"/>
              <a:t>employment </a:t>
            </a:r>
          </a:p>
          <a:p>
            <a:pPr indent="-342900">
              <a:buFont typeface="Wingdings" panose="05000000000000000000" pitchFamily="2" charset="2"/>
              <a:buChar char="§"/>
            </a:pPr>
            <a:endParaRPr lang="en-US" sz="2000" dirty="0" smtClean="0"/>
          </a:p>
          <a:p>
            <a:pPr indent="-342900">
              <a:buFont typeface="Wingdings" panose="05000000000000000000" pitchFamily="2" charset="2"/>
              <a:buChar char="§"/>
            </a:pPr>
            <a:r>
              <a:rPr lang="en-US" sz="2000" dirty="0" smtClean="0"/>
              <a:t>FCT may help with retention and persistence of students</a:t>
            </a:r>
          </a:p>
          <a:p>
            <a:pPr marL="742950" lvl="1" indent="-285750">
              <a:buFont typeface="Wingdings" panose="05000000000000000000" pitchFamily="2" charset="2"/>
              <a:buChar char="§"/>
            </a:pPr>
            <a:r>
              <a:rPr lang="en-US" sz="1600" dirty="0" smtClean="0"/>
              <a:t>“Courses </a:t>
            </a:r>
            <a:r>
              <a:rPr lang="en-US" sz="1600" dirty="0"/>
              <a:t>and programs that </a:t>
            </a:r>
            <a:r>
              <a:rPr lang="en-US" sz="1600" dirty="0" smtClean="0"/>
              <a:t>build mentoring </a:t>
            </a:r>
            <a:r>
              <a:rPr lang="en-US" sz="1600" dirty="0"/>
              <a:t>and support groups into their designs help improve levels </a:t>
            </a:r>
            <a:r>
              <a:rPr lang="en-US" sz="1600" dirty="0" smtClean="0"/>
              <a:t>of student </a:t>
            </a:r>
            <a:r>
              <a:rPr lang="en-US" sz="1600" dirty="0"/>
              <a:t>involvement, motivation, and academic self-confidence and, in </a:t>
            </a:r>
            <a:r>
              <a:rPr lang="en-US" sz="1600" dirty="0" smtClean="0"/>
              <a:t>turn, increase </a:t>
            </a:r>
            <a:r>
              <a:rPr lang="en-US" sz="1600" dirty="0"/>
              <a:t>levels of institutional commitment and engagement </a:t>
            </a:r>
            <a:r>
              <a:rPr lang="en-US" sz="1600" dirty="0" smtClean="0"/>
              <a:t>.” (Padgett and Reid 2003)</a:t>
            </a:r>
            <a:endParaRPr lang="en-US" sz="2000" dirty="0"/>
          </a:p>
          <a:p>
            <a:pPr indent="-342900">
              <a:buFont typeface="Wingdings" panose="05000000000000000000" pitchFamily="2" charset="2"/>
              <a:buChar char="§"/>
            </a:pPr>
            <a:endParaRPr lang="en-US" sz="2000" dirty="0" smtClean="0"/>
          </a:p>
          <a:p>
            <a:pPr indent="-342900">
              <a:buFont typeface="Wingdings" panose="05000000000000000000" pitchFamily="2" charset="2"/>
              <a:buChar char="§"/>
            </a:pPr>
            <a:r>
              <a:rPr lang="en-US" sz="2000" dirty="0" smtClean="0"/>
              <a:t>FCT aligns </a:t>
            </a:r>
            <a:r>
              <a:rPr lang="en-US" sz="2000" dirty="0"/>
              <a:t>well with the </a:t>
            </a:r>
            <a:r>
              <a:rPr lang="en-US" sz="2000" dirty="0" smtClean="0"/>
              <a:t>Mission </a:t>
            </a:r>
            <a:r>
              <a:rPr lang="en-US" sz="2000" dirty="0"/>
              <a:t>of integrating Franciscan Values into the </a:t>
            </a:r>
            <a:r>
              <a:rPr lang="en-US" sz="2000" dirty="0" smtClean="0"/>
              <a:t>institution</a:t>
            </a:r>
            <a:endParaRPr lang="en-US" sz="2000" dirty="0"/>
          </a:p>
          <a:p>
            <a:pPr marL="285750" indent="-285750" algn="l">
              <a:buFontTx/>
              <a:buChar char="-"/>
            </a:pPr>
            <a:endParaRPr lang="en-US" sz="1400" dirty="0" smtClean="0">
              <a:solidFill>
                <a:schemeClr val="tx1"/>
              </a:solidFill>
            </a:endParaRPr>
          </a:p>
          <a:p>
            <a:pPr marL="285750" indent="-285750" algn="l">
              <a:buFontTx/>
              <a:buChar char="-"/>
            </a:pPr>
            <a:endParaRPr lang="en-US" sz="1400" dirty="0" smtClean="0">
              <a:solidFill>
                <a:schemeClr val="tx1"/>
              </a:solidFill>
            </a:endParaRPr>
          </a:p>
          <a:p>
            <a:pPr marL="285750" indent="-285750" algn="l">
              <a:buFontTx/>
              <a:buChar char="-"/>
            </a:pPr>
            <a:endParaRPr lang="en-US" sz="1400" dirty="0" smtClean="0">
              <a:solidFill>
                <a:schemeClr val="tx1"/>
              </a:solidFill>
            </a:endParaRPr>
          </a:p>
          <a:p>
            <a:pPr marL="742950" lvl="1" indent="-285750" algn="l">
              <a:buFontTx/>
              <a:buChar char="-"/>
            </a:pPr>
            <a:endParaRPr lang="en-US" sz="1000" dirty="0"/>
          </a:p>
          <a:p>
            <a:pPr marL="285750" indent="-285750" algn="l">
              <a:buFontTx/>
              <a:buChar char="-"/>
            </a:pPr>
            <a:endParaRPr lang="en-US" sz="1400" dirty="0" smtClean="0"/>
          </a:p>
          <a:p>
            <a:pPr algn="l"/>
            <a:endParaRPr lang="en-US" sz="1400" dirty="0"/>
          </a:p>
        </p:txBody>
      </p:sp>
      <p:sp>
        <p:nvSpPr>
          <p:cNvPr id="5" name="Subtitle 2"/>
          <p:cNvSpPr txBox="1">
            <a:spLocks/>
          </p:cNvSpPr>
          <p:nvPr/>
        </p:nvSpPr>
        <p:spPr>
          <a:xfrm>
            <a:off x="1371600" y="70104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004053"/>
            <a:ext cx="2660650" cy="1328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3978" b="17950"/>
          <a:stretch/>
        </p:blipFill>
        <p:spPr bwMode="auto">
          <a:xfrm>
            <a:off x="6324599" y="4068789"/>
            <a:ext cx="2590799" cy="1389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4107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1733550"/>
            <a:ext cx="5943600" cy="3981450"/>
          </a:xfrm>
        </p:spPr>
        <p:txBody>
          <a:bodyPr>
            <a:normAutofit fontScale="77500" lnSpcReduction="20000"/>
          </a:bodyPr>
          <a:lstStyle/>
          <a:p>
            <a:endParaRPr lang="en-US" sz="5100" dirty="0" smtClean="0">
              <a:solidFill>
                <a:schemeClr val="tx1"/>
              </a:solidFill>
            </a:endParaRPr>
          </a:p>
          <a:p>
            <a:pPr marL="914400" lvl="1" indent="-457200" algn="l">
              <a:buFont typeface="Arial" panose="020B0604020202020204" pitchFamily="34" charset="0"/>
              <a:buChar char="•"/>
            </a:pPr>
            <a:r>
              <a:rPr lang="en-US" sz="2600" dirty="0" smtClean="0">
                <a:solidFill>
                  <a:schemeClr val="tx1"/>
                </a:solidFill>
              </a:rPr>
              <a:t>Peer-Group Learning Set</a:t>
            </a:r>
          </a:p>
          <a:p>
            <a:pPr marL="914400" lvl="1" indent="-457200" algn="l">
              <a:buFont typeface="Arial" panose="020B0604020202020204" pitchFamily="34" charset="0"/>
              <a:buChar char="•"/>
            </a:pPr>
            <a:endParaRPr lang="en-US" sz="2600" dirty="0" smtClean="0">
              <a:solidFill>
                <a:schemeClr val="tx1"/>
              </a:solidFill>
            </a:endParaRPr>
          </a:p>
          <a:p>
            <a:pPr marL="914400" lvl="1" indent="-457200" algn="l">
              <a:buFont typeface="Arial" panose="020B0604020202020204" pitchFamily="34" charset="0"/>
              <a:buChar char="•"/>
            </a:pPr>
            <a:r>
              <a:rPr lang="en-US" sz="2600" dirty="0" smtClean="0">
                <a:solidFill>
                  <a:schemeClr val="tx1"/>
                </a:solidFill>
              </a:rPr>
              <a:t>January 2016 Graduates</a:t>
            </a:r>
          </a:p>
          <a:p>
            <a:pPr marL="914400" lvl="1" indent="-457200" algn="l">
              <a:buFont typeface="Arial" panose="020B0604020202020204" pitchFamily="34" charset="0"/>
              <a:buChar char="•"/>
            </a:pPr>
            <a:endParaRPr lang="en-US" sz="2600" dirty="0" smtClean="0">
              <a:solidFill>
                <a:schemeClr val="tx1"/>
              </a:solidFill>
            </a:endParaRPr>
          </a:p>
          <a:p>
            <a:pPr marL="914400" lvl="1" indent="-457200" algn="l">
              <a:buFont typeface="Arial" panose="020B0604020202020204" pitchFamily="34" charset="0"/>
              <a:buChar char="•"/>
            </a:pPr>
            <a:r>
              <a:rPr lang="en-US" sz="2600" dirty="0" smtClean="0">
                <a:solidFill>
                  <a:schemeClr val="tx1"/>
                </a:solidFill>
              </a:rPr>
              <a:t>Seven Sessions</a:t>
            </a:r>
          </a:p>
          <a:p>
            <a:pPr marL="914400" lvl="1" indent="-457200" algn="l">
              <a:buFont typeface="Arial" panose="020B0604020202020204" pitchFamily="34" charset="0"/>
              <a:buChar char="•"/>
            </a:pPr>
            <a:endParaRPr lang="en-US" sz="2600" dirty="0" smtClean="0">
              <a:solidFill>
                <a:schemeClr val="tx1"/>
              </a:solidFill>
            </a:endParaRPr>
          </a:p>
          <a:p>
            <a:pPr marL="914400" lvl="1" indent="-457200" algn="l">
              <a:buFont typeface="Arial" panose="020B0604020202020204" pitchFamily="34" charset="0"/>
              <a:buChar char="•"/>
            </a:pPr>
            <a:r>
              <a:rPr lang="en-US" sz="2600" dirty="0" smtClean="0">
                <a:solidFill>
                  <a:schemeClr val="tx1"/>
                </a:solidFill>
              </a:rPr>
              <a:t>Rule of Work Life Presentation</a:t>
            </a:r>
          </a:p>
          <a:p>
            <a:pPr marL="742950" lvl="1" indent="-285750" algn="l">
              <a:buFontTx/>
              <a:buChar char="-"/>
            </a:pPr>
            <a:endParaRPr lang="en-US" sz="2200" dirty="0" smtClean="0">
              <a:solidFill>
                <a:schemeClr val="tx1"/>
              </a:solidFill>
            </a:endParaRPr>
          </a:p>
          <a:p>
            <a:pPr marL="742950" lvl="1" indent="-285750" algn="l">
              <a:buFontTx/>
              <a:buChar char="-"/>
            </a:pPr>
            <a:endParaRPr lang="en-US" sz="2200" dirty="0" smtClean="0">
              <a:solidFill>
                <a:schemeClr val="tx1"/>
              </a:solidFill>
            </a:endParaRPr>
          </a:p>
          <a:p>
            <a:pPr marL="742950" lvl="1" indent="-285750" algn="l">
              <a:buFontTx/>
              <a:buChar char="-"/>
            </a:pPr>
            <a:endParaRPr lang="en-US" sz="2200" dirty="0" smtClean="0">
              <a:solidFill>
                <a:schemeClr val="tx1"/>
              </a:solidFill>
            </a:endParaRPr>
          </a:p>
          <a:p>
            <a:pPr algn="l"/>
            <a:r>
              <a:rPr lang="en-US" sz="2600" dirty="0" smtClean="0">
                <a:solidFill>
                  <a:schemeClr val="tx1"/>
                </a:solidFill>
              </a:rPr>
              <a:t>	</a:t>
            </a:r>
          </a:p>
          <a:p>
            <a:pPr marL="285750" indent="-285750" algn="l">
              <a:buFontTx/>
              <a:buChar char="-"/>
            </a:pPr>
            <a:endParaRPr lang="en-US" sz="1400" dirty="0" smtClean="0">
              <a:solidFill>
                <a:schemeClr val="tx1"/>
              </a:solidFill>
            </a:endParaRPr>
          </a:p>
          <a:p>
            <a:pPr marL="285750" indent="-285750" algn="l">
              <a:buFontTx/>
              <a:buChar char="-"/>
            </a:pPr>
            <a:endParaRPr lang="en-US" sz="1400" dirty="0" smtClean="0">
              <a:solidFill>
                <a:schemeClr val="tx1"/>
              </a:solidFill>
            </a:endParaRPr>
          </a:p>
          <a:p>
            <a:pPr marL="285750" indent="-285750" algn="l">
              <a:buFontTx/>
              <a:buChar char="-"/>
            </a:pPr>
            <a:endParaRPr lang="en-US" sz="1400" dirty="0" smtClean="0">
              <a:solidFill>
                <a:schemeClr val="tx1"/>
              </a:solidFill>
            </a:endParaRPr>
          </a:p>
          <a:p>
            <a:pPr marL="285750" indent="-285750" algn="l">
              <a:buFontTx/>
              <a:buChar char="-"/>
            </a:pPr>
            <a:endParaRPr lang="en-US" sz="1400" dirty="0" smtClean="0">
              <a:solidFill>
                <a:schemeClr val="tx1"/>
              </a:solidFill>
            </a:endParaRPr>
          </a:p>
          <a:p>
            <a:pPr marL="742950" lvl="1" indent="-285750" algn="l">
              <a:buFontTx/>
              <a:buChar char="-"/>
            </a:pPr>
            <a:endParaRPr lang="en-US" sz="1000" dirty="0"/>
          </a:p>
          <a:p>
            <a:pPr marL="285750" indent="-285750" algn="l">
              <a:buFontTx/>
              <a:buChar char="-"/>
            </a:pPr>
            <a:endParaRPr lang="en-US" sz="1400" dirty="0" smtClean="0"/>
          </a:p>
          <a:p>
            <a:pPr algn="l"/>
            <a:endParaRPr lang="en-US" sz="1400" dirty="0"/>
          </a:p>
        </p:txBody>
      </p:sp>
      <p:sp>
        <p:nvSpPr>
          <p:cNvPr id="5" name="Subtitle 2"/>
          <p:cNvSpPr txBox="1">
            <a:spLocks/>
          </p:cNvSpPr>
          <p:nvPr/>
        </p:nvSpPr>
        <p:spPr>
          <a:xfrm>
            <a:off x="1371600" y="70104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sp>
        <p:nvSpPr>
          <p:cNvPr id="6" name="Title 1"/>
          <p:cNvSpPr txBox="1">
            <a:spLocks/>
          </p:cNvSpPr>
          <p:nvPr/>
        </p:nvSpPr>
        <p:spPr>
          <a:xfrm>
            <a:off x="685800" y="762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2">
                    <a:lumMod val="50000"/>
                    <a:lumOff val="50000"/>
                  </a:schemeClr>
                </a:solidFill>
              </a:rPr>
              <a:t>FCT Was Introduced at St. Francis College in February 2016</a:t>
            </a:r>
            <a:endParaRPr lang="en-US" sz="3600" dirty="0">
              <a:solidFill>
                <a:schemeClr val="bg2">
                  <a:lumMod val="50000"/>
                  <a:lumOff val="50000"/>
                </a:schemeClr>
              </a:solidFill>
            </a:endParaRPr>
          </a:p>
        </p:txBody>
      </p:sp>
      <p:sp>
        <p:nvSpPr>
          <p:cNvPr id="7" name="Title 1"/>
          <p:cNvSpPr txBox="1">
            <a:spLocks/>
          </p:cNvSpPr>
          <p:nvPr/>
        </p:nvSpPr>
        <p:spPr>
          <a:xfrm>
            <a:off x="704850" y="4876800"/>
            <a:ext cx="7772400" cy="1676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latin typeface="+mn-lt"/>
              </a:rPr>
              <a:t>		</a:t>
            </a:r>
            <a:r>
              <a:rPr lang="en-US" sz="2200" dirty="0" smtClean="0">
                <a:solidFill>
                  <a:srgbClr val="FF0000"/>
                </a:solidFill>
                <a:latin typeface="+mn-lt"/>
              </a:rPr>
              <a:t>“FCT is exactly what I needed!”</a:t>
            </a:r>
          </a:p>
          <a:p>
            <a:pPr algn="l"/>
            <a:endParaRPr lang="en-US" sz="1200" dirty="0" smtClean="0">
              <a:solidFill>
                <a:srgbClr val="FF0000"/>
              </a:solidFill>
              <a:latin typeface="+mn-lt"/>
            </a:endParaRPr>
          </a:p>
          <a:p>
            <a:r>
              <a:rPr lang="en-US" sz="2200" dirty="0" smtClean="0">
                <a:solidFill>
                  <a:srgbClr val="FF0000"/>
                </a:solidFill>
                <a:latin typeface="+mn-lt"/>
              </a:rPr>
              <a:t>        “I am beginning to see the path down which I should travel.”</a:t>
            </a:r>
            <a:endParaRPr lang="en-US" sz="2200" dirty="0">
              <a:solidFill>
                <a:srgbClr val="FF0000"/>
              </a:solidFill>
              <a:latin typeface="+mn-lt"/>
            </a:endParaRPr>
          </a:p>
        </p:txBody>
      </p:sp>
      <p:pic>
        <p:nvPicPr>
          <p:cNvPr id="8" name="Picture 6" descr="http://tse1.mm.bing.net/th?&amp;id=OIP.Mc16a246764ababdf280e37ced76fde92o0&amp;w=300&amp;h=143&amp;c=0&amp;pid=1.9&amp;rs=0&amp;p=0&amp;r=0">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6096000" y="3486150"/>
            <a:ext cx="2857500" cy="13620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tse1.mm.bing.net/th?&amp;id=OIP.M8a37ff79a05ac0eaa1068f1230d15f1do0&amp;w=324&amp;h=102&amp;c=0&amp;pid=1.9&amp;rs=0&amp;p=0&amp;r=0">
            <a:hlinkClick r:id="rId6"/>
          </p:cNvPr>
          <p:cNvPicPr>
            <a:picLocks noChangeAspect="1" noChangeArrowheads="1"/>
          </p:cNvPicPr>
          <p:nvPr/>
        </p:nvPicPr>
        <p:blipFill>
          <a:blip r:embed="rId7">
            <a:extLst>
              <a:ext uri="{BEBA8EAE-BF5A-486C-A8C5-ECC9F3942E4B}">
                <a14:imgProps xmlns:a14="http://schemas.microsoft.com/office/drawing/2010/main">
                  <a14:imgLayer r:embed="rId8">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6019800" y="2019300"/>
            <a:ext cx="2857500" cy="1047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807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1470025"/>
          </a:xfrm>
        </p:spPr>
        <p:txBody>
          <a:bodyPr>
            <a:normAutofit/>
          </a:bodyPr>
          <a:lstStyle/>
          <a:p>
            <a:pPr algn="ctr"/>
            <a:r>
              <a:rPr lang="en-US" sz="6000" dirty="0" smtClean="0"/>
              <a:t>Let’s Debrief</a:t>
            </a:r>
            <a:endParaRPr lang="en-US" sz="6000" dirty="0"/>
          </a:p>
        </p:txBody>
      </p:sp>
      <p:sp>
        <p:nvSpPr>
          <p:cNvPr id="3" name="Subtitle 2"/>
          <p:cNvSpPr>
            <a:spLocks noGrp="1"/>
          </p:cNvSpPr>
          <p:nvPr>
            <p:ph type="subTitle" idx="1"/>
          </p:nvPr>
        </p:nvSpPr>
        <p:spPr>
          <a:xfrm>
            <a:off x="1219200" y="1828800"/>
            <a:ext cx="6400800" cy="3276600"/>
          </a:xfrm>
        </p:spPr>
        <p:txBody>
          <a:bodyPr>
            <a:noAutofit/>
          </a:bodyPr>
          <a:lstStyle/>
          <a:p>
            <a:pPr algn="l"/>
            <a:r>
              <a:rPr lang="en-US" sz="2400" dirty="0" smtClean="0">
                <a:solidFill>
                  <a:schemeClr val="tx1"/>
                </a:solidFill>
              </a:rPr>
              <a:t>Please again break up into your groups to answer the following:</a:t>
            </a:r>
          </a:p>
          <a:p>
            <a:pPr algn="l"/>
            <a:endParaRPr lang="en-US" sz="500" dirty="0">
              <a:solidFill>
                <a:schemeClr val="tx1"/>
              </a:solidFill>
            </a:endParaRPr>
          </a:p>
          <a:p>
            <a:pPr algn="l"/>
            <a:r>
              <a:rPr lang="en-US" sz="2400" dirty="0" smtClean="0">
                <a:solidFill>
                  <a:schemeClr val="tx1"/>
                </a:solidFill>
              </a:rPr>
              <a:t>       1.   Based on today’s discussion, are there any applications of FCT at your institution which come to mind? </a:t>
            </a:r>
          </a:p>
          <a:p>
            <a:pPr algn="l"/>
            <a:endParaRPr lang="en-US" sz="500" dirty="0">
              <a:solidFill>
                <a:schemeClr val="tx1"/>
              </a:solidFill>
            </a:endParaRPr>
          </a:p>
          <a:p>
            <a:pPr algn="l"/>
            <a:r>
              <a:rPr lang="en-US" sz="2400" dirty="0" smtClean="0">
                <a:solidFill>
                  <a:schemeClr val="tx1"/>
                </a:solidFill>
              </a:rPr>
              <a:t>       2.    What insights, ideas, comments, concerns, program gaps, etc., regarding FCT would be helpful to raise?</a:t>
            </a:r>
          </a:p>
          <a:p>
            <a:pPr marL="342900" indent="-342900" algn="l">
              <a:buFontTx/>
              <a:buChar char="-"/>
            </a:pPr>
            <a:endParaRPr lang="en-US" sz="2400" dirty="0" smtClean="0">
              <a:solidFill>
                <a:schemeClr val="tx1"/>
              </a:solidFill>
            </a:endParaRPr>
          </a:p>
          <a:p>
            <a:pPr marL="285750" indent="-285750" algn="l">
              <a:buFontTx/>
              <a:buChar char="-"/>
            </a:pPr>
            <a:endParaRPr lang="en-US" sz="1400" dirty="0" smtClean="0">
              <a:solidFill>
                <a:schemeClr val="tx1"/>
              </a:solidFill>
            </a:endParaRPr>
          </a:p>
          <a:p>
            <a:pPr marL="285750" indent="-285750" algn="l">
              <a:buFontTx/>
              <a:buChar char="-"/>
            </a:pPr>
            <a:endParaRPr lang="en-US" sz="1400" dirty="0" smtClean="0">
              <a:solidFill>
                <a:schemeClr val="tx1"/>
              </a:solidFill>
            </a:endParaRPr>
          </a:p>
          <a:p>
            <a:pPr marL="285750" indent="-285750" algn="l">
              <a:buFontTx/>
              <a:buChar char="-"/>
            </a:pPr>
            <a:endParaRPr lang="en-US" sz="1400" dirty="0" smtClean="0"/>
          </a:p>
          <a:p>
            <a:pPr algn="l"/>
            <a:endParaRPr lang="en-US" sz="1400" dirty="0"/>
          </a:p>
        </p:txBody>
      </p:sp>
      <p:sp>
        <p:nvSpPr>
          <p:cNvPr id="5" name="Subtitle 2"/>
          <p:cNvSpPr txBox="1">
            <a:spLocks/>
          </p:cNvSpPr>
          <p:nvPr/>
        </p:nvSpPr>
        <p:spPr>
          <a:xfrm>
            <a:off x="1371600" y="70104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solidFill>
                <a:prstClr val="white">
                  <a:tint val="75000"/>
                </a:prstClr>
              </a:solidFill>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0519" y="5562600"/>
            <a:ext cx="3322962" cy="943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2350" y="838200"/>
            <a:ext cx="1466850" cy="976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72206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1470025"/>
          </a:xfrm>
        </p:spPr>
        <p:txBody>
          <a:bodyPr>
            <a:normAutofit fontScale="90000"/>
          </a:bodyPr>
          <a:lstStyle/>
          <a:p>
            <a:r>
              <a:rPr lang="en-US" sz="4000" dirty="0" smtClean="0"/>
              <a:t>For More Information Regarding Franciscan Career Transformation</a:t>
            </a:r>
            <a:endParaRPr lang="en-US" sz="4000" dirty="0"/>
          </a:p>
        </p:txBody>
      </p:sp>
      <p:sp>
        <p:nvSpPr>
          <p:cNvPr id="3" name="Subtitle 2"/>
          <p:cNvSpPr>
            <a:spLocks noGrp="1"/>
          </p:cNvSpPr>
          <p:nvPr>
            <p:ph type="subTitle" idx="1"/>
          </p:nvPr>
        </p:nvSpPr>
        <p:spPr>
          <a:xfrm>
            <a:off x="0" y="1676400"/>
            <a:ext cx="6781800" cy="4876800"/>
          </a:xfrm>
        </p:spPr>
        <p:txBody>
          <a:bodyPr>
            <a:normAutofit lnSpcReduction="10000"/>
          </a:bodyPr>
          <a:lstStyle/>
          <a:p>
            <a:pPr lvl="1" algn="l"/>
            <a:r>
              <a:rPr lang="en-US" sz="2200" dirty="0" smtClean="0">
                <a:solidFill>
                  <a:schemeClr val="tx1"/>
                </a:solidFill>
              </a:rPr>
              <a:t>Brother Gregory Cellini, OSF (</a:t>
            </a:r>
            <a:r>
              <a:rPr lang="en-US" sz="2200" dirty="0" err="1" smtClean="0">
                <a:solidFill>
                  <a:schemeClr val="tx1"/>
                </a:solidFill>
              </a:rPr>
              <a:t>greg</a:t>
            </a:r>
            <a:r>
              <a:rPr lang="en-US" dirty="0">
                <a:solidFill>
                  <a:schemeClr val="tx1"/>
                </a:solidFill>
              </a:rPr>
              <a:t>)</a:t>
            </a:r>
            <a:endParaRPr lang="en-US" sz="2200" dirty="0" smtClean="0">
              <a:solidFill>
                <a:schemeClr val="tx1"/>
              </a:solidFill>
            </a:endParaRPr>
          </a:p>
          <a:p>
            <a:pPr lvl="1" algn="l"/>
            <a:r>
              <a:rPr lang="en-US" dirty="0" smtClean="0">
                <a:solidFill>
                  <a:schemeClr val="tx1"/>
                </a:solidFill>
              </a:rPr>
              <a:t>Franciscan Advisor</a:t>
            </a:r>
            <a:r>
              <a:rPr lang="en-US" dirty="0">
                <a:solidFill>
                  <a:schemeClr val="tx1"/>
                </a:solidFill>
              </a:rPr>
              <a:t> </a:t>
            </a:r>
            <a:r>
              <a:rPr lang="en-US" dirty="0" smtClean="0">
                <a:solidFill>
                  <a:schemeClr val="tx1"/>
                </a:solidFill>
              </a:rPr>
              <a:t>- </a:t>
            </a:r>
          </a:p>
          <a:p>
            <a:pPr lvl="1" algn="l"/>
            <a:r>
              <a:rPr lang="en-US" dirty="0" smtClean="0">
                <a:solidFill>
                  <a:schemeClr val="tx1"/>
                </a:solidFill>
              </a:rPr>
              <a:t>St. Francis College</a:t>
            </a:r>
            <a:endParaRPr lang="en-US" sz="2200" dirty="0" smtClean="0">
              <a:solidFill>
                <a:schemeClr val="tx1"/>
              </a:solidFill>
            </a:endParaRPr>
          </a:p>
          <a:p>
            <a:pPr lvl="1" algn="l"/>
            <a:r>
              <a:rPr lang="en-US" sz="2200" dirty="0" smtClean="0">
                <a:solidFill>
                  <a:schemeClr val="tx1"/>
                </a:solidFill>
                <a:hlinkClick r:id="rId3"/>
              </a:rPr>
              <a:t>gcellini@sfc.edu</a:t>
            </a:r>
            <a:r>
              <a:rPr lang="en-US" sz="2200" dirty="0" smtClean="0">
                <a:solidFill>
                  <a:schemeClr val="tx1"/>
                </a:solidFill>
              </a:rPr>
              <a:t>  </a:t>
            </a:r>
          </a:p>
          <a:p>
            <a:pPr lvl="1" algn="l"/>
            <a:r>
              <a:rPr lang="en-US" sz="2200" dirty="0" smtClean="0">
                <a:solidFill>
                  <a:schemeClr val="tx1"/>
                </a:solidFill>
              </a:rPr>
              <a:t>(718) 489-5260 </a:t>
            </a:r>
          </a:p>
          <a:p>
            <a:pPr lvl="1" algn="l"/>
            <a:endParaRPr lang="en-US" dirty="0" smtClean="0">
              <a:solidFill>
                <a:schemeClr val="tx1"/>
              </a:solidFill>
            </a:endParaRPr>
          </a:p>
          <a:p>
            <a:pPr lvl="1" algn="l"/>
            <a:r>
              <a:rPr lang="en-US" dirty="0" smtClean="0">
                <a:solidFill>
                  <a:schemeClr val="tx1"/>
                </a:solidFill>
              </a:rPr>
              <a:t>M</a:t>
            </a:r>
            <a:r>
              <a:rPr lang="en-US" sz="2200" dirty="0" smtClean="0">
                <a:solidFill>
                  <a:schemeClr val="tx1"/>
                </a:solidFill>
              </a:rPr>
              <a:t>ary Beth Wisniewski, MS, LPC</a:t>
            </a:r>
          </a:p>
          <a:p>
            <a:pPr lvl="1" algn="l"/>
            <a:r>
              <a:rPr lang="en-US" sz="2200" dirty="0" smtClean="0">
                <a:solidFill>
                  <a:schemeClr val="tx1"/>
                </a:solidFill>
              </a:rPr>
              <a:t>Wellness Counselor - </a:t>
            </a:r>
          </a:p>
          <a:p>
            <a:pPr lvl="1" algn="l"/>
            <a:r>
              <a:rPr lang="en-US" dirty="0" smtClean="0">
                <a:solidFill>
                  <a:schemeClr val="tx1"/>
                </a:solidFill>
              </a:rPr>
              <a:t>Cardinal </a:t>
            </a:r>
            <a:r>
              <a:rPr lang="en-US" dirty="0" err="1" smtClean="0">
                <a:solidFill>
                  <a:schemeClr val="tx1"/>
                </a:solidFill>
              </a:rPr>
              <a:t>Stritch</a:t>
            </a:r>
            <a:r>
              <a:rPr lang="en-US" smtClean="0">
                <a:solidFill>
                  <a:schemeClr val="tx1"/>
                </a:solidFill>
              </a:rPr>
              <a:t> University</a:t>
            </a:r>
            <a:endParaRPr lang="en-US" dirty="0" smtClean="0">
              <a:solidFill>
                <a:schemeClr val="tx1"/>
              </a:solidFill>
            </a:endParaRPr>
          </a:p>
          <a:p>
            <a:pPr lvl="1" algn="l"/>
            <a:r>
              <a:rPr lang="en-US" dirty="0" smtClean="0">
                <a:solidFill>
                  <a:schemeClr val="tx1"/>
                </a:solidFill>
              </a:rPr>
              <a:t>AFCU Contact - </a:t>
            </a:r>
          </a:p>
          <a:p>
            <a:pPr lvl="1" algn="l"/>
            <a:r>
              <a:rPr lang="en-US" dirty="0" smtClean="0">
                <a:solidFill>
                  <a:schemeClr val="tx1"/>
                </a:solidFill>
              </a:rPr>
              <a:t>Franciscan Pilgrimage Programs</a:t>
            </a:r>
          </a:p>
          <a:p>
            <a:pPr lvl="1" algn="l"/>
            <a:r>
              <a:rPr lang="en-US" sz="2200" dirty="0" smtClean="0">
                <a:solidFill>
                  <a:schemeClr val="tx1"/>
                </a:solidFill>
                <a:hlinkClick r:id="rId4"/>
              </a:rPr>
              <a:t>mbwisniewski@stritch.edu</a:t>
            </a:r>
            <a:endParaRPr lang="en-US" sz="2200" dirty="0" smtClean="0">
              <a:solidFill>
                <a:schemeClr val="tx1"/>
              </a:solidFill>
            </a:endParaRPr>
          </a:p>
          <a:p>
            <a:pPr lvl="1" algn="l"/>
            <a:r>
              <a:rPr lang="en-US" sz="2200" dirty="0" smtClean="0">
                <a:solidFill>
                  <a:schemeClr val="tx1"/>
                </a:solidFill>
              </a:rPr>
              <a:t>(414) 410-4146</a:t>
            </a:r>
          </a:p>
          <a:p>
            <a:pPr lvl="1" algn="l"/>
            <a:endParaRPr lang="en-US" sz="2200" dirty="0" smtClean="0">
              <a:solidFill>
                <a:schemeClr val="tx1"/>
              </a:solidFill>
            </a:endParaRPr>
          </a:p>
          <a:p>
            <a:pPr marL="285750" indent="-285750" algn="l">
              <a:buFontTx/>
              <a:buChar char="-"/>
            </a:pPr>
            <a:endParaRPr lang="en-US" sz="2600" dirty="0" smtClean="0">
              <a:solidFill>
                <a:schemeClr val="tx1"/>
              </a:solidFill>
            </a:endParaRPr>
          </a:p>
          <a:p>
            <a:pPr marL="285750" indent="-285750" algn="l">
              <a:buFontTx/>
              <a:buChar char="-"/>
            </a:pPr>
            <a:endParaRPr lang="en-US" sz="1400" dirty="0" smtClean="0">
              <a:solidFill>
                <a:schemeClr val="tx1"/>
              </a:solidFill>
            </a:endParaRPr>
          </a:p>
          <a:p>
            <a:pPr marL="285750" indent="-285750" algn="l">
              <a:buFontTx/>
              <a:buChar char="-"/>
            </a:pPr>
            <a:endParaRPr lang="en-US" sz="1400" dirty="0" smtClean="0">
              <a:solidFill>
                <a:schemeClr val="tx1"/>
              </a:solidFill>
            </a:endParaRPr>
          </a:p>
          <a:p>
            <a:pPr marL="285750" indent="-285750" algn="l">
              <a:buFontTx/>
              <a:buChar char="-"/>
            </a:pPr>
            <a:endParaRPr lang="en-US" sz="1400" dirty="0" smtClean="0">
              <a:solidFill>
                <a:schemeClr val="tx1"/>
              </a:solidFill>
            </a:endParaRPr>
          </a:p>
          <a:p>
            <a:pPr marL="285750" indent="-285750" algn="l">
              <a:buFontTx/>
              <a:buChar char="-"/>
            </a:pPr>
            <a:endParaRPr lang="en-US" sz="1400" dirty="0" smtClean="0">
              <a:solidFill>
                <a:schemeClr val="tx1"/>
              </a:solidFill>
            </a:endParaRPr>
          </a:p>
          <a:p>
            <a:pPr marL="742950" lvl="1" indent="-285750" algn="l">
              <a:buFontTx/>
              <a:buChar char="-"/>
            </a:pPr>
            <a:endParaRPr lang="en-US" sz="1000" dirty="0"/>
          </a:p>
          <a:p>
            <a:pPr marL="285750" indent="-285750" algn="l">
              <a:buFontTx/>
              <a:buChar char="-"/>
            </a:pPr>
            <a:endParaRPr lang="en-US" sz="1400" dirty="0" smtClean="0"/>
          </a:p>
          <a:p>
            <a:pPr algn="l"/>
            <a:endParaRPr lang="en-US" sz="1400" dirty="0"/>
          </a:p>
        </p:txBody>
      </p:sp>
      <p:sp>
        <p:nvSpPr>
          <p:cNvPr id="5" name="Subtitle 2"/>
          <p:cNvSpPr txBox="1">
            <a:spLocks/>
          </p:cNvSpPr>
          <p:nvPr/>
        </p:nvSpPr>
        <p:spPr>
          <a:xfrm>
            <a:off x="1371600" y="70104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sp>
        <p:nvSpPr>
          <p:cNvPr id="6" name="Title 1"/>
          <p:cNvSpPr txBox="1">
            <a:spLocks/>
          </p:cNvSpPr>
          <p:nvPr/>
        </p:nvSpPr>
        <p:spPr>
          <a:xfrm>
            <a:off x="838200" y="523557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p>
        </p:txBody>
      </p:sp>
      <p:pic>
        <p:nvPicPr>
          <p:cNvPr id="3074" name="Picture 2" descr="C:\Users\mbwisniewski\My Pictures\2013-10-25 Assisi Pilgrimage\assisi san damiano.jpg"/>
          <p:cNvPicPr>
            <a:picLocks noChangeAspect="1" noChangeArrowheads="1"/>
          </p:cNvPicPr>
          <p:nvPr/>
        </p:nvPicPr>
        <p:blipFill>
          <a:blip r:embed="rId5" cstate="print">
            <a:extLst>
              <a:ext uri="{BEBA8EAE-BF5A-486C-A8C5-ECC9F3942E4B}">
                <a14:imgProps xmlns:a14="http://schemas.microsoft.com/office/drawing/2010/main">
                  <a14:imgLayer r:embed="rId6">
                    <a14:imgEffect>
                      <a14:artisticPaintBrush/>
                    </a14:imgEffect>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5181600" y="2590800"/>
            <a:ext cx="3556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8658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024744" cy="1143000"/>
          </a:xfrm>
        </p:spPr>
        <p:txBody>
          <a:bodyPr>
            <a:normAutofit/>
          </a:bodyPr>
          <a:lstStyle/>
          <a:p>
            <a:r>
              <a:rPr lang="en-US" dirty="0" smtClean="0"/>
              <a:t>Bibliography/Resources</a:t>
            </a:r>
            <a:endParaRPr lang="en-US" dirty="0"/>
          </a:p>
        </p:txBody>
      </p:sp>
      <p:sp>
        <p:nvSpPr>
          <p:cNvPr id="3" name="Content Placeholder 2"/>
          <p:cNvSpPr>
            <a:spLocks noGrp="1"/>
          </p:cNvSpPr>
          <p:nvPr>
            <p:ph idx="1"/>
          </p:nvPr>
        </p:nvSpPr>
        <p:spPr>
          <a:xfrm>
            <a:off x="1219200" y="1600200"/>
            <a:ext cx="7086600" cy="4724400"/>
          </a:xfrm>
        </p:spPr>
        <p:txBody>
          <a:bodyPr>
            <a:normAutofit fontScale="92500" lnSpcReduction="20000"/>
          </a:bodyPr>
          <a:lstStyle/>
          <a:p>
            <a:pPr marL="0" indent="0">
              <a:buNone/>
            </a:pPr>
            <a:endParaRPr lang="en-US" sz="1600" dirty="0">
              <a:hlinkClick r:id="rId3"/>
            </a:endParaRPr>
          </a:p>
          <a:p>
            <a:pPr marL="0" indent="0">
              <a:buNone/>
            </a:pPr>
            <a:r>
              <a:rPr lang="en-US" sz="1600" dirty="0" err="1"/>
              <a:t>Gass</a:t>
            </a:r>
            <a:r>
              <a:rPr lang="en-US" sz="1600" dirty="0"/>
              <a:t>, Robert. 2010. What is Transformational Change. Retrieved from </a:t>
            </a:r>
            <a:r>
              <a:rPr lang="en-US" sz="1600" dirty="0" smtClean="0">
                <a:hlinkClick r:id="rId3"/>
              </a:rPr>
              <a:t>http</a:t>
            </a:r>
            <a:r>
              <a:rPr lang="en-US" sz="1600" dirty="0">
                <a:hlinkClick r:id="rId3"/>
              </a:rPr>
              <a:t>://transform.transformativechange.org/2010/06/robertgass</a:t>
            </a:r>
            <a:r>
              <a:rPr lang="en-US" sz="1600" dirty="0" smtClean="0">
                <a:hlinkClick r:id="rId3"/>
              </a:rPr>
              <a:t>/</a:t>
            </a:r>
            <a:endParaRPr lang="en-US" sz="1600" dirty="0" smtClean="0"/>
          </a:p>
          <a:p>
            <a:pPr marL="0" indent="0">
              <a:buNone/>
            </a:pPr>
            <a:endParaRPr lang="en-US" sz="1600" dirty="0"/>
          </a:p>
          <a:p>
            <a:pPr marL="0" indent="0">
              <a:buNone/>
            </a:pPr>
            <a:r>
              <a:rPr lang="en-US" sz="1600" dirty="0" smtClean="0"/>
              <a:t>Grant-</a:t>
            </a:r>
            <a:r>
              <a:rPr lang="en-US" sz="1600" dirty="0" err="1" smtClean="0"/>
              <a:t>Vallone</a:t>
            </a:r>
            <a:r>
              <a:rPr lang="en-US" sz="1600" dirty="0"/>
              <a:t>, E., Reid, K., Umali, C., &amp; </a:t>
            </a:r>
            <a:r>
              <a:rPr lang="en-US" sz="1600" dirty="0" err="1"/>
              <a:t>Pohlert</a:t>
            </a:r>
            <a:r>
              <a:rPr lang="en-US" sz="1600" dirty="0"/>
              <a:t>, E. (203-2004). An Analysis of the Effects of Self-Esteem, Social Support, and Participation in Student Support Services on Students' Adjustment and Commitment to College. </a:t>
            </a:r>
            <a:r>
              <a:rPr lang="en-US" sz="1600" i="1" dirty="0"/>
              <a:t>Journal of College Student Retention: Research, Theory &amp; Practice,</a:t>
            </a:r>
            <a:r>
              <a:rPr lang="en-US" sz="1600" dirty="0"/>
              <a:t> </a:t>
            </a:r>
            <a:r>
              <a:rPr lang="en-US" sz="1600" i="1" dirty="0"/>
              <a:t>5</a:t>
            </a:r>
            <a:r>
              <a:rPr lang="en-US" sz="1600" dirty="0"/>
              <a:t>, 255-274. Retrieved from </a:t>
            </a:r>
            <a:r>
              <a:rPr lang="en-US" sz="1600" dirty="0">
                <a:hlinkClick r:id="rId4"/>
              </a:rPr>
              <a:t>http://eric.ed.gov/?</a:t>
            </a:r>
            <a:r>
              <a:rPr lang="en-US" sz="1600" dirty="0" smtClean="0">
                <a:hlinkClick r:id="rId4"/>
              </a:rPr>
              <a:t>id=EJ773523</a:t>
            </a:r>
            <a:endParaRPr lang="en-US" sz="1600" dirty="0" smtClean="0"/>
          </a:p>
          <a:p>
            <a:pPr marL="0" indent="0">
              <a:buNone/>
            </a:pPr>
            <a:endParaRPr lang="en-US" sz="1600" dirty="0"/>
          </a:p>
          <a:p>
            <a:pPr marL="0" indent="0">
              <a:buNone/>
            </a:pPr>
            <a:r>
              <a:rPr lang="en-US" sz="1600" dirty="0" err="1"/>
              <a:t>Lotkowski</a:t>
            </a:r>
            <a:r>
              <a:rPr lang="en-US" sz="1600" dirty="0"/>
              <a:t>, V. A., Robbins, S. B., &amp; </a:t>
            </a:r>
            <a:r>
              <a:rPr lang="en-US" sz="1600" dirty="0" err="1"/>
              <a:t>Noeth</a:t>
            </a:r>
            <a:r>
              <a:rPr lang="en-US" sz="1600" dirty="0"/>
              <a:t>, R. J. (2004). The role of academic and non-academic factors in improving college retention: ACT policy report. </a:t>
            </a:r>
            <a:r>
              <a:rPr lang="en-US" sz="1600" i="1" dirty="0" err="1"/>
              <a:t>PsycEXTRA</a:t>
            </a:r>
            <a:r>
              <a:rPr lang="en-US" sz="1600" i="1" dirty="0"/>
              <a:t> Dataset</a:t>
            </a:r>
            <a:r>
              <a:rPr lang="en-US" sz="1600" dirty="0"/>
              <a:t>. Retrieved from http://files.eric.ed.gov/fulltext/ED485476.pdf </a:t>
            </a:r>
            <a:endParaRPr lang="en-US" sz="1600" dirty="0" smtClean="0"/>
          </a:p>
          <a:p>
            <a:pPr marL="0" indent="0">
              <a:buNone/>
            </a:pPr>
            <a:endParaRPr lang="en-US" sz="1600" dirty="0"/>
          </a:p>
          <a:p>
            <a:pPr marL="0" indent="0">
              <a:buNone/>
            </a:pPr>
            <a:r>
              <a:rPr lang="en-US" sz="1600" dirty="0"/>
              <a:t>Weir, K. (2013). More than job satisfaction: Psychologists are discovering what makes work meaningful--and how to create value in any job. </a:t>
            </a:r>
            <a:r>
              <a:rPr lang="en-US" sz="1600" i="1" dirty="0" err="1"/>
              <a:t>PsycEXTRA</a:t>
            </a:r>
            <a:r>
              <a:rPr lang="en-US" sz="1600" i="1" dirty="0"/>
              <a:t> Dataset; American Psychological Association,</a:t>
            </a:r>
            <a:r>
              <a:rPr lang="en-US" sz="1600" dirty="0"/>
              <a:t> </a:t>
            </a:r>
            <a:r>
              <a:rPr lang="en-US" sz="1600" i="1" dirty="0"/>
              <a:t>44</a:t>
            </a:r>
            <a:r>
              <a:rPr lang="en-US" sz="1600" dirty="0"/>
              <a:t>(11). Retrieved April 7, 2016, from http://www.apa.org/monitor/2013/12/job-satisfaction.aspx </a:t>
            </a:r>
            <a:endParaRPr lang="en-US" sz="1600" dirty="0" smtClean="0"/>
          </a:p>
          <a:p>
            <a:pPr marL="0" indent="0">
              <a:buNone/>
            </a:pPr>
            <a:endParaRPr lang="en-US" sz="1600" dirty="0" smtClean="0"/>
          </a:p>
          <a:p>
            <a:pPr marL="0" indent="0">
              <a:buNone/>
            </a:pPr>
            <a:r>
              <a:rPr lang="en-US" sz="1600" dirty="0" err="1" smtClean="0"/>
              <a:t>Macchia</a:t>
            </a:r>
            <a:r>
              <a:rPr lang="en-US" sz="1600" dirty="0" smtClean="0"/>
              <a:t>, Stephen. Crafting a Rule of Life. https</a:t>
            </a:r>
            <a:r>
              <a:rPr lang="en-US" sz="1600" dirty="0"/>
              <a:t>://ruleoflife.com/the-invitation/</a:t>
            </a:r>
          </a:p>
        </p:txBody>
      </p:sp>
    </p:spTree>
    <p:extLst>
      <p:ext uri="{BB962C8B-B14F-4D97-AF65-F5344CB8AC3E}">
        <p14:creationId xmlns:p14="http://schemas.microsoft.com/office/powerpoint/2010/main" val="949715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C:\Users\mbwisniewski\My Pictures\2013-10-25 Assisi Pilgrimage\assisi w bird.jp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9000"/>
                    </a14:imgEffect>
                    <a14:imgEffect>
                      <a14:colorTemperature colorTemp="11200"/>
                    </a14:imgEffect>
                    <a14:imgEffect>
                      <a14:saturation sat="80000"/>
                    </a14:imgEffect>
                    <a14:imgEffect>
                      <a14:brightnessContrast bright="6000" contrast="-41000"/>
                    </a14:imgEffect>
                  </a14:imgLayer>
                </a14:imgProps>
              </a:ext>
              <a:ext uri="{28A0092B-C50C-407E-A947-70E740481C1C}">
                <a14:useLocalDpi xmlns:a14="http://schemas.microsoft.com/office/drawing/2010/main" val="0"/>
              </a:ext>
            </a:extLst>
          </a:blip>
          <a:srcRect/>
          <a:stretch>
            <a:fillRect/>
          </a:stretch>
        </p:blipFill>
        <p:spPr bwMode="auto">
          <a:xfrm>
            <a:off x="2881083" y="3886200"/>
            <a:ext cx="2867484" cy="2133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914400" y="-152400"/>
            <a:ext cx="7772400" cy="936625"/>
          </a:xfrm>
        </p:spPr>
        <p:txBody>
          <a:bodyPr>
            <a:normAutofit/>
          </a:bodyPr>
          <a:lstStyle/>
          <a:p>
            <a:r>
              <a:rPr lang="en-US" sz="4000" dirty="0" smtClean="0"/>
              <a:t>We Are Here Today…</a:t>
            </a:r>
            <a:endParaRPr lang="en-US" sz="4000" dirty="0"/>
          </a:p>
        </p:txBody>
      </p:sp>
      <p:sp>
        <p:nvSpPr>
          <p:cNvPr id="5" name="Subtitle 2"/>
          <p:cNvSpPr txBox="1">
            <a:spLocks/>
          </p:cNvSpPr>
          <p:nvPr/>
        </p:nvSpPr>
        <p:spPr>
          <a:xfrm>
            <a:off x="1371600" y="70104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sp>
        <p:nvSpPr>
          <p:cNvPr id="6" name="Title 1"/>
          <p:cNvSpPr txBox="1">
            <a:spLocks/>
          </p:cNvSpPr>
          <p:nvPr/>
        </p:nvSpPr>
        <p:spPr>
          <a:xfrm>
            <a:off x="914400" y="5703596"/>
            <a:ext cx="6858000" cy="11544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rgbClr val="FF0000"/>
                </a:solidFill>
              </a:rPr>
              <a:t>Enlighten and Inspire!</a:t>
            </a:r>
            <a:endParaRPr lang="en-US" sz="3600" dirty="0">
              <a:solidFill>
                <a:srgbClr val="FF0000"/>
              </a:solidFill>
            </a:endParaRPr>
          </a:p>
        </p:txBody>
      </p:sp>
      <p:sp>
        <p:nvSpPr>
          <p:cNvPr id="8" name="Subtitle 2"/>
          <p:cNvSpPr txBox="1">
            <a:spLocks/>
          </p:cNvSpPr>
          <p:nvPr/>
        </p:nvSpPr>
        <p:spPr>
          <a:xfrm>
            <a:off x="990600" y="838200"/>
            <a:ext cx="6934200" cy="2819400"/>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lvl="1" algn="l"/>
            <a:r>
              <a:rPr lang="en-US" sz="2800" dirty="0" smtClean="0">
                <a:solidFill>
                  <a:schemeClr val="tx1"/>
                </a:solidFill>
              </a:rPr>
              <a:t>To share information regarding Franciscan Career Transformation: Bridge to the World (FCT) </a:t>
            </a:r>
          </a:p>
          <a:p>
            <a:pPr lvl="1" algn="l"/>
            <a:r>
              <a:rPr lang="en-US" sz="2800" dirty="0" smtClean="0">
                <a:solidFill>
                  <a:schemeClr val="tx1"/>
                </a:solidFill>
              </a:rPr>
              <a:t>GOAL: To encourage you to consider offering this program at your institution.</a:t>
            </a:r>
          </a:p>
          <a:p>
            <a:pPr lvl="1" algn="l"/>
            <a:endParaRPr lang="en-US" dirty="0" smtClean="0">
              <a:solidFill>
                <a:schemeClr val="tx1"/>
              </a:solidFill>
            </a:endParaRPr>
          </a:p>
          <a:p>
            <a:pPr lvl="1" algn="l"/>
            <a:endParaRPr lang="en-US" dirty="0" smtClean="0">
              <a:solidFill>
                <a:schemeClr val="tx1"/>
              </a:solidFill>
            </a:endParaRPr>
          </a:p>
          <a:p>
            <a:pPr marL="285750" indent="-285750">
              <a:buFontTx/>
              <a:buChar char="-"/>
            </a:pPr>
            <a:endParaRPr lang="en-US" sz="2600" dirty="0" smtClean="0">
              <a:solidFill>
                <a:schemeClr val="tx1"/>
              </a:solidFill>
            </a:endParaRPr>
          </a:p>
          <a:p>
            <a:pPr marL="285750" indent="-285750">
              <a:buFontTx/>
              <a:buChar char="-"/>
            </a:pPr>
            <a:endParaRPr lang="en-US" sz="1400" dirty="0" smtClean="0">
              <a:solidFill>
                <a:schemeClr val="tx1"/>
              </a:solidFill>
            </a:endParaRPr>
          </a:p>
          <a:p>
            <a:pPr marL="285750" indent="-285750">
              <a:buFontTx/>
              <a:buChar char="-"/>
            </a:pPr>
            <a:endParaRPr lang="en-US" sz="1400" dirty="0" smtClean="0">
              <a:solidFill>
                <a:schemeClr val="tx1"/>
              </a:solidFill>
            </a:endParaRPr>
          </a:p>
          <a:p>
            <a:pPr marL="285750" indent="-285750">
              <a:buFontTx/>
              <a:buChar char="-"/>
            </a:pPr>
            <a:endParaRPr lang="en-US" sz="1400" dirty="0" smtClean="0">
              <a:solidFill>
                <a:schemeClr val="tx1"/>
              </a:solidFill>
            </a:endParaRPr>
          </a:p>
          <a:p>
            <a:pPr marL="285750" indent="-285750">
              <a:buFontTx/>
              <a:buChar char="-"/>
            </a:pPr>
            <a:endParaRPr lang="en-US" sz="1400" dirty="0" smtClean="0">
              <a:solidFill>
                <a:schemeClr val="tx1"/>
              </a:solidFill>
            </a:endParaRPr>
          </a:p>
          <a:p>
            <a:pPr marL="742950" lvl="1" indent="-285750" algn="l">
              <a:buFontTx/>
              <a:buChar char="-"/>
            </a:pPr>
            <a:endParaRPr lang="en-US" sz="1000" dirty="0" smtClean="0"/>
          </a:p>
          <a:p>
            <a:pPr marL="285750" indent="-285750">
              <a:buFontTx/>
              <a:buChar char="-"/>
            </a:pPr>
            <a:endParaRPr lang="en-US" sz="1400" dirty="0" smtClean="0"/>
          </a:p>
          <a:p>
            <a:endParaRPr lang="en-US" sz="1400" dirty="0"/>
          </a:p>
        </p:txBody>
      </p:sp>
    </p:spTree>
    <p:extLst>
      <p:ext uri="{BB962C8B-B14F-4D97-AF65-F5344CB8AC3E}">
        <p14:creationId xmlns:p14="http://schemas.microsoft.com/office/powerpoint/2010/main" val="417405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4800"/>
            <a:ext cx="7772400" cy="1470025"/>
          </a:xfrm>
        </p:spPr>
        <p:txBody>
          <a:bodyPr>
            <a:normAutofit/>
          </a:bodyPr>
          <a:lstStyle/>
          <a:p>
            <a:r>
              <a:rPr lang="en-US" sz="4000" dirty="0" smtClean="0"/>
              <a:t>Information Sharing Includes FCT’s…</a:t>
            </a:r>
            <a:endParaRPr lang="en-US" sz="4000" dirty="0"/>
          </a:p>
        </p:txBody>
      </p:sp>
      <p:sp>
        <p:nvSpPr>
          <p:cNvPr id="3" name="Subtitle 2"/>
          <p:cNvSpPr>
            <a:spLocks noGrp="1"/>
          </p:cNvSpPr>
          <p:nvPr>
            <p:ph type="subTitle" idx="1"/>
          </p:nvPr>
        </p:nvSpPr>
        <p:spPr>
          <a:xfrm>
            <a:off x="1447800" y="1828800"/>
            <a:ext cx="6781800" cy="4267200"/>
          </a:xfrm>
        </p:spPr>
        <p:txBody>
          <a:bodyPr>
            <a:normAutofit/>
          </a:bodyPr>
          <a:lstStyle/>
          <a:p>
            <a:pPr marL="800100" lvl="1" indent="-342900" algn="l">
              <a:buFont typeface="Arial" panose="020B0604020202020204" pitchFamily="34" charset="0"/>
              <a:buChar char="•"/>
            </a:pPr>
            <a:r>
              <a:rPr lang="en-US" sz="3200" dirty="0" smtClean="0">
                <a:solidFill>
                  <a:schemeClr val="tx1"/>
                </a:solidFill>
              </a:rPr>
              <a:t>History</a:t>
            </a:r>
          </a:p>
          <a:p>
            <a:pPr marL="800100" lvl="1" indent="-342900" algn="l">
              <a:buFont typeface="Arial" panose="020B0604020202020204" pitchFamily="34" charset="0"/>
              <a:buChar char="•"/>
            </a:pPr>
            <a:r>
              <a:rPr lang="en-US" sz="3200" dirty="0" smtClean="0">
                <a:solidFill>
                  <a:schemeClr val="tx1"/>
                </a:solidFill>
              </a:rPr>
              <a:t>Overview</a:t>
            </a:r>
          </a:p>
          <a:p>
            <a:pPr marL="800100" lvl="1" indent="-342900" algn="l">
              <a:buFont typeface="Arial" panose="020B0604020202020204" pitchFamily="34" charset="0"/>
              <a:buChar char="•"/>
            </a:pPr>
            <a:r>
              <a:rPr lang="en-US" sz="3200" dirty="0" smtClean="0">
                <a:solidFill>
                  <a:schemeClr val="tx1"/>
                </a:solidFill>
              </a:rPr>
              <a:t>Objectives</a:t>
            </a:r>
          </a:p>
          <a:p>
            <a:pPr marL="800100" lvl="1" indent="-342900" algn="l">
              <a:buFont typeface="Arial" panose="020B0604020202020204" pitchFamily="34" charset="0"/>
              <a:buChar char="•"/>
            </a:pPr>
            <a:r>
              <a:rPr lang="en-US" sz="3200" dirty="0" smtClean="0">
                <a:solidFill>
                  <a:schemeClr val="tx1"/>
                </a:solidFill>
              </a:rPr>
              <a:t>Benefits to Institution</a:t>
            </a:r>
          </a:p>
          <a:p>
            <a:pPr marL="800100" lvl="1" indent="-342900" algn="l">
              <a:buFont typeface="Arial" panose="020B0604020202020204" pitchFamily="34" charset="0"/>
              <a:buChar char="•"/>
            </a:pPr>
            <a:r>
              <a:rPr lang="en-US" sz="3200" dirty="0" smtClean="0">
                <a:solidFill>
                  <a:schemeClr val="tx1"/>
                </a:solidFill>
              </a:rPr>
              <a:t>Tangible Output</a:t>
            </a:r>
          </a:p>
          <a:p>
            <a:pPr marL="800100" lvl="1" indent="-342900" algn="l">
              <a:buFont typeface="Arial" panose="020B0604020202020204" pitchFamily="34" charset="0"/>
              <a:buChar char="•"/>
            </a:pPr>
            <a:r>
              <a:rPr lang="en-US" sz="3200" dirty="0" smtClean="0">
                <a:solidFill>
                  <a:schemeClr val="tx1"/>
                </a:solidFill>
              </a:rPr>
              <a:t>Content</a:t>
            </a:r>
          </a:p>
          <a:p>
            <a:pPr marL="800100" lvl="1" indent="-342900" algn="l">
              <a:buFont typeface="Arial" panose="020B0604020202020204" pitchFamily="34" charset="0"/>
              <a:buChar char="•"/>
            </a:pPr>
            <a:r>
              <a:rPr lang="en-US" sz="3200" dirty="0" smtClean="0">
                <a:solidFill>
                  <a:schemeClr val="tx1"/>
                </a:solidFill>
              </a:rPr>
              <a:t>Offering Options</a:t>
            </a:r>
            <a:endParaRPr lang="en-US" sz="3200" dirty="0">
              <a:solidFill>
                <a:schemeClr val="tx1"/>
              </a:solidFill>
            </a:endParaRPr>
          </a:p>
          <a:p>
            <a:pPr lvl="1" algn="l"/>
            <a:endParaRPr lang="en-US" sz="3200" dirty="0" smtClean="0">
              <a:solidFill>
                <a:schemeClr val="tx1"/>
              </a:solidFill>
            </a:endParaRPr>
          </a:p>
          <a:p>
            <a:pPr marL="285750" indent="-285750" algn="l">
              <a:buFontTx/>
              <a:buChar char="-"/>
            </a:pPr>
            <a:endParaRPr lang="en-US" sz="2600" dirty="0" smtClean="0">
              <a:solidFill>
                <a:schemeClr val="tx1"/>
              </a:solidFill>
            </a:endParaRPr>
          </a:p>
          <a:p>
            <a:pPr marL="285750" indent="-285750" algn="l">
              <a:buFontTx/>
              <a:buChar char="-"/>
            </a:pPr>
            <a:endParaRPr lang="en-US" sz="1400" dirty="0" smtClean="0">
              <a:solidFill>
                <a:schemeClr val="tx1"/>
              </a:solidFill>
            </a:endParaRPr>
          </a:p>
          <a:p>
            <a:pPr marL="285750" indent="-285750" algn="l">
              <a:buFontTx/>
              <a:buChar char="-"/>
            </a:pPr>
            <a:endParaRPr lang="en-US" sz="1400" dirty="0" smtClean="0">
              <a:solidFill>
                <a:schemeClr val="tx1"/>
              </a:solidFill>
            </a:endParaRPr>
          </a:p>
          <a:p>
            <a:pPr marL="285750" indent="-285750" algn="l">
              <a:buFontTx/>
              <a:buChar char="-"/>
            </a:pPr>
            <a:endParaRPr lang="en-US" sz="1400" dirty="0" smtClean="0">
              <a:solidFill>
                <a:schemeClr val="tx1"/>
              </a:solidFill>
            </a:endParaRPr>
          </a:p>
          <a:p>
            <a:pPr marL="285750" indent="-285750" algn="l">
              <a:buFontTx/>
              <a:buChar char="-"/>
            </a:pPr>
            <a:endParaRPr lang="en-US" sz="1400" dirty="0" smtClean="0">
              <a:solidFill>
                <a:schemeClr val="tx1"/>
              </a:solidFill>
            </a:endParaRPr>
          </a:p>
          <a:p>
            <a:pPr marL="742950" lvl="1" indent="-285750" algn="l">
              <a:buFontTx/>
              <a:buChar char="-"/>
            </a:pPr>
            <a:endParaRPr lang="en-US" sz="1000" dirty="0"/>
          </a:p>
          <a:p>
            <a:pPr algn="l"/>
            <a:endParaRPr lang="en-US" sz="1400" dirty="0" smtClean="0"/>
          </a:p>
          <a:p>
            <a:pPr algn="l"/>
            <a:endParaRPr lang="en-US" sz="1400" dirty="0"/>
          </a:p>
        </p:txBody>
      </p:sp>
      <p:sp>
        <p:nvSpPr>
          <p:cNvPr id="5" name="Subtitle 2"/>
          <p:cNvSpPr txBox="1">
            <a:spLocks/>
          </p:cNvSpPr>
          <p:nvPr/>
        </p:nvSpPr>
        <p:spPr>
          <a:xfrm>
            <a:off x="1371600" y="70104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28753018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a:bodyPr>
          <a:lstStyle/>
          <a:p>
            <a:r>
              <a:rPr lang="en-US" sz="3600" dirty="0" smtClean="0"/>
              <a:t>Let’s Continue by Sharing the Good with Each Other!</a:t>
            </a:r>
            <a:endParaRPr lang="en-US" sz="3600" dirty="0"/>
          </a:p>
        </p:txBody>
      </p:sp>
      <p:sp>
        <p:nvSpPr>
          <p:cNvPr id="3" name="Subtitle 2"/>
          <p:cNvSpPr>
            <a:spLocks noGrp="1"/>
          </p:cNvSpPr>
          <p:nvPr>
            <p:ph type="subTitle" idx="1"/>
          </p:nvPr>
        </p:nvSpPr>
        <p:spPr>
          <a:xfrm>
            <a:off x="1524000" y="2057400"/>
            <a:ext cx="5943600" cy="3276600"/>
          </a:xfrm>
        </p:spPr>
        <p:txBody>
          <a:bodyPr>
            <a:noAutofit/>
          </a:bodyPr>
          <a:lstStyle/>
          <a:p>
            <a:pPr algn="l"/>
            <a:r>
              <a:rPr lang="en-US" sz="2400" dirty="0" smtClean="0">
                <a:solidFill>
                  <a:schemeClr val="tx1"/>
                </a:solidFill>
              </a:rPr>
              <a:t>Please break up into groups of three and answer either of the following questions assigned:</a:t>
            </a:r>
          </a:p>
          <a:p>
            <a:pPr algn="l"/>
            <a:endParaRPr lang="en-US" sz="500" dirty="0">
              <a:solidFill>
                <a:schemeClr val="tx1"/>
              </a:solidFill>
            </a:endParaRPr>
          </a:p>
          <a:p>
            <a:pPr algn="l"/>
            <a:r>
              <a:rPr lang="en-US" sz="2400" dirty="0" smtClean="0">
                <a:solidFill>
                  <a:schemeClr val="tx1"/>
                </a:solidFill>
              </a:rPr>
              <a:t>       1.   What one insight about yourself has been especially beneficial to know in your career?</a:t>
            </a:r>
          </a:p>
          <a:p>
            <a:pPr algn="l"/>
            <a:endParaRPr lang="en-US" sz="500" dirty="0">
              <a:solidFill>
                <a:schemeClr val="tx1"/>
              </a:solidFill>
            </a:endParaRPr>
          </a:p>
          <a:p>
            <a:pPr algn="l"/>
            <a:r>
              <a:rPr lang="en-US" sz="2400" dirty="0" smtClean="0">
                <a:solidFill>
                  <a:schemeClr val="tx1"/>
                </a:solidFill>
              </a:rPr>
              <a:t>       2.   What Franciscan Values have been 	particularly present throughout your work life?</a:t>
            </a:r>
          </a:p>
          <a:p>
            <a:pPr marL="342900" indent="-342900" algn="l">
              <a:buFontTx/>
              <a:buChar char="-"/>
            </a:pPr>
            <a:endParaRPr lang="en-US" sz="2400" dirty="0" smtClean="0">
              <a:solidFill>
                <a:schemeClr val="tx1"/>
              </a:solidFill>
            </a:endParaRPr>
          </a:p>
          <a:p>
            <a:pPr marL="285750" indent="-285750" algn="l">
              <a:buFontTx/>
              <a:buChar char="-"/>
            </a:pPr>
            <a:endParaRPr lang="en-US" sz="1400" dirty="0" smtClean="0">
              <a:solidFill>
                <a:schemeClr val="tx1"/>
              </a:solidFill>
            </a:endParaRPr>
          </a:p>
          <a:p>
            <a:pPr marL="285750" indent="-285750" algn="l">
              <a:buFontTx/>
              <a:buChar char="-"/>
            </a:pPr>
            <a:endParaRPr lang="en-US" sz="1400" dirty="0" smtClean="0">
              <a:solidFill>
                <a:schemeClr val="tx1"/>
              </a:solidFill>
            </a:endParaRPr>
          </a:p>
          <a:p>
            <a:pPr marL="285750" indent="-285750" algn="l">
              <a:buFontTx/>
              <a:buChar char="-"/>
            </a:pPr>
            <a:endParaRPr lang="en-US" sz="1400" dirty="0" smtClean="0"/>
          </a:p>
          <a:p>
            <a:pPr algn="l"/>
            <a:endParaRPr lang="en-US" sz="1400" dirty="0"/>
          </a:p>
        </p:txBody>
      </p:sp>
      <p:sp>
        <p:nvSpPr>
          <p:cNvPr id="5" name="Subtitle 2"/>
          <p:cNvSpPr txBox="1">
            <a:spLocks/>
          </p:cNvSpPr>
          <p:nvPr/>
        </p:nvSpPr>
        <p:spPr>
          <a:xfrm>
            <a:off x="1371600" y="70104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0519" y="5762308"/>
            <a:ext cx="3322962" cy="943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2350" y="1219200"/>
            <a:ext cx="1466850" cy="976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6156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pattFill prst="ltUpDiag">
          <a:fgClr>
            <a:schemeClr val="bg2">
              <a:lumMod val="90000"/>
              <a:lumOff val="10000"/>
            </a:schemeClr>
          </a:fgClr>
          <a:bgClr>
            <a:schemeClr val="bg2"/>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0"/>
            <a:ext cx="6781800" cy="940160"/>
          </a:xfrm>
        </p:spPr>
        <p:txBody>
          <a:bodyPr>
            <a:normAutofit/>
          </a:bodyPr>
          <a:lstStyle/>
          <a:p>
            <a:r>
              <a:rPr lang="en-US" sz="3600" dirty="0" smtClean="0"/>
              <a:t>FCT Was Born in 1984!</a:t>
            </a:r>
            <a:endParaRPr lang="en-US" sz="3600" dirty="0"/>
          </a:p>
        </p:txBody>
      </p:sp>
      <p:sp>
        <p:nvSpPr>
          <p:cNvPr id="3" name="Subtitle 2"/>
          <p:cNvSpPr>
            <a:spLocks noGrp="1"/>
          </p:cNvSpPr>
          <p:nvPr>
            <p:ph type="subTitle" idx="1"/>
          </p:nvPr>
        </p:nvSpPr>
        <p:spPr/>
        <p:txBody>
          <a:bodyPr>
            <a:normAutofit/>
          </a:bodyPr>
          <a:lstStyle/>
          <a:p>
            <a:endParaRPr lang="en-US" sz="5100" dirty="0" smtClean="0">
              <a:solidFill>
                <a:schemeClr val="tx1"/>
              </a:solidFill>
            </a:endParaRPr>
          </a:p>
          <a:p>
            <a:pPr marL="742950" lvl="1" indent="-285750" algn="l">
              <a:buFontTx/>
              <a:buChar char="-"/>
            </a:pPr>
            <a:endParaRPr lang="en-US" sz="2200" dirty="0" smtClean="0">
              <a:solidFill>
                <a:schemeClr val="tx1"/>
              </a:solidFill>
            </a:endParaRPr>
          </a:p>
          <a:p>
            <a:pPr marL="285750" indent="-285750" algn="l">
              <a:buFontTx/>
              <a:buChar char="-"/>
            </a:pPr>
            <a:endParaRPr lang="en-US" sz="2600" dirty="0" smtClean="0">
              <a:solidFill>
                <a:schemeClr val="tx1"/>
              </a:solidFill>
            </a:endParaRPr>
          </a:p>
          <a:p>
            <a:pPr marL="285750" indent="-285750" algn="l">
              <a:buFontTx/>
              <a:buChar char="-"/>
            </a:pPr>
            <a:endParaRPr lang="en-US" sz="1400" dirty="0" smtClean="0">
              <a:solidFill>
                <a:schemeClr val="tx1"/>
              </a:solidFill>
            </a:endParaRPr>
          </a:p>
          <a:p>
            <a:pPr marL="285750" indent="-285750" algn="l">
              <a:buFontTx/>
              <a:buChar char="-"/>
            </a:pPr>
            <a:endParaRPr lang="en-US" sz="1400" dirty="0" smtClean="0">
              <a:solidFill>
                <a:schemeClr val="tx1"/>
              </a:solidFill>
            </a:endParaRPr>
          </a:p>
          <a:p>
            <a:pPr marL="285750" indent="-285750" algn="l">
              <a:buFontTx/>
              <a:buChar char="-"/>
            </a:pPr>
            <a:endParaRPr lang="en-US" sz="1400" dirty="0" smtClean="0">
              <a:solidFill>
                <a:schemeClr val="tx1"/>
              </a:solidFill>
            </a:endParaRPr>
          </a:p>
          <a:p>
            <a:pPr marL="285750" indent="-285750" algn="l">
              <a:buFontTx/>
              <a:buChar char="-"/>
            </a:pPr>
            <a:endParaRPr lang="en-US" sz="1400" dirty="0" smtClean="0">
              <a:solidFill>
                <a:schemeClr val="tx1"/>
              </a:solidFill>
            </a:endParaRPr>
          </a:p>
          <a:p>
            <a:pPr marL="742950" lvl="1" indent="-285750" algn="l">
              <a:buFontTx/>
              <a:buChar char="-"/>
            </a:pPr>
            <a:endParaRPr lang="en-US" sz="1000" dirty="0"/>
          </a:p>
          <a:p>
            <a:pPr marL="285750" indent="-285750" algn="l">
              <a:buFontTx/>
              <a:buChar char="-"/>
            </a:pPr>
            <a:endParaRPr lang="en-US" sz="1400" dirty="0" smtClean="0"/>
          </a:p>
          <a:p>
            <a:pPr algn="l"/>
            <a:endParaRPr lang="en-US" sz="1400" dirty="0"/>
          </a:p>
        </p:txBody>
      </p:sp>
      <p:sp>
        <p:nvSpPr>
          <p:cNvPr id="5" name="Subtitle 2"/>
          <p:cNvSpPr txBox="1">
            <a:spLocks/>
          </p:cNvSpPr>
          <p:nvPr/>
        </p:nvSpPr>
        <p:spPr>
          <a:xfrm>
            <a:off x="1371600" y="70104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sp>
        <p:nvSpPr>
          <p:cNvPr id="7" name="Frame 6"/>
          <p:cNvSpPr/>
          <p:nvPr/>
        </p:nvSpPr>
        <p:spPr>
          <a:xfrm>
            <a:off x="2486025" y="1323974"/>
            <a:ext cx="4114800" cy="5305426"/>
          </a:xfrm>
          <a:prstGeom prst="frame">
            <a:avLst/>
          </a:prstGeom>
          <a:ln w="19050" cmpd="thickThi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2581275" y="1423987"/>
            <a:ext cx="3924300" cy="5105400"/>
          </a:xfrm>
          <a:prstGeom prst="rect">
            <a:avLst/>
          </a:prstGeom>
          <a:solidFill>
            <a:schemeClr val="accent1">
              <a:lumMod val="50000"/>
            </a:schemeClr>
          </a:solidFill>
          <a:ln w="31750" cmpd="thickThin">
            <a:solidFill>
              <a:schemeClr val="tx1">
                <a:alpha val="19000"/>
              </a:schemeClr>
            </a:solidFill>
          </a:ln>
          <a:effectLst>
            <a:reflection endPos="0" dist="50800" dir="5400000" sy="-100000" algn="bl" rotWithShape="0"/>
          </a:effectLst>
          <a:scene3d>
            <a:camera prst="orthographicFront"/>
            <a:lightRig rig="balanced" dir="t"/>
          </a:scene3d>
          <a:sp3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700" y="1704975"/>
            <a:ext cx="3276600" cy="4495800"/>
          </a:xfrm>
          <a:prstGeom prst="rect">
            <a:avLst/>
          </a:prstGeom>
          <a:ln w="50800" cmpd="thickThin">
            <a:solidFill>
              <a:schemeClr val="tx1"/>
            </a:solidFill>
          </a:ln>
          <a:effectLst>
            <a:glow>
              <a:srgbClr val="898267"/>
            </a:glow>
          </a:effectLst>
        </p:spPr>
      </p:pic>
    </p:spTree>
    <p:extLst>
      <p:ext uri="{BB962C8B-B14F-4D97-AF65-F5344CB8AC3E}">
        <p14:creationId xmlns:p14="http://schemas.microsoft.com/office/powerpoint/2010/main" val="2108816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57200"/>
            <a:ext cx="7772400" cy="762000"/>
          </a:xfrm>
        </p:spPr>
        <p:txBody>
          <a:bodyPr>
            <a:normAutofit/>
          </a:bodyPr>
          <a:lstStyle/>
          <a:p>
            <a:r>
              <a:rPr lang="en-US" sz="3600" dirty="0" smtClean="0"/>
              <a:t>FCT Found Strength in 2005!</a:t>
            </a:r>
            <a:endParaRPr lang="en-US" sz="3600" dirty="0"/>
          </a:p>
        </p:txBody>
      </p:sp>
      <p:sp>
        <p:nvSpPr>
          <p:cNvPr id="3" name="Subtitle 2"/>
          <p:cNvSpPr>
            <a:spLocks noGrp="1"/>
          </p:cNvSpPr>
          <p:nvPr>
            <p:ph type="subTitle" idx="1"/>
          </p:nvPr>
        </p:nvSpPr>
        <p:spPr>
          <a:xfrm>
            <a:off x="1143000" y="1752600"/>
            <a:ext cx="7239000" cy="4724400"/>
          </a:xfrm>
        </p:spPr>
        <p:txBody>
          <a:bodyPr>
            <a:normAutofit/>
          </a:bodyPr>
          <a:lstStyle/>
          <a:p>
            <a:endParaRPr lang="en-US" sz="5100" dirty="0" smtClean="0">
              <a:solidFill>
                <a:schemeClr val="tx1"/>
              </a:solidFill>
            </a:endParaRPr>
          </a:p>
          <a:p>
            <a:pPr marL="742950" lvl="1" indent="-285750" algn="l">
              <a:buFontTx/>
              <a:buChar char="-"/>
            </a:pPr>
            <a:endParaRPr lang="en-US" sz="2200" dirty="0" smtClean="0">
              <a:solidFill>
                <a:schemeClr val="tx1"/>
              </a:solidFill>
            </a:endParaRPr>
          </a:p>
          <a:p>
            <a:pPr marL="285750" indent="-285750" algn="l">
              <a:buFontTx/>
              <a:buChar char="-"/>
            </a:pPr>
            <a:endParaRPr lang="en-US" sz="2600" dirty="0" smtClean="0">
              <a:solidFill>
                <a:schemeClr val="tx1"/>
              </a:solidFill>
            </a:endParaRPr>
          </a:p>
          <a:p>
            <a:pPr marL="285750" indent="-285750" algn="l">
              <a:buFontTx/>
              <a:buChar char="-"/>
            </a:pPr>
            <a:endParaRPr lang="en-US" sz="1400" dirty="0" smtClean="0">
              <a:solidFill>
                <a:schemeClr val="tx1"/>
              </a:solidFill>
            </a:endParaRPr>
          </a:p>
          <a:p>
            <a:pPr marL="285750" indent="-285750" algn="l">
              <a:buFontTx/>
              <a:buChar char="-"/>
            </a:pPr>
            <a:endParaRPr lang="en-US" sz="1400" dirty="0" smtClean="0">
              <a:solidFill>
                <a:schemeClr val="tx1"/>
              </a:solidFill>
            </a:endParaRPr>
          </a:p>
          <a:p>
            <a:pPr marL="285750" indent="-285750" algn="l">
              <a:buFontTx/>
              <a:buChar char="-"/>
            </a:pPr>
            <a:endParaRPr lang="en-US" sz="1400" dirty="0" smtClean="0">
              <a:solidFill>
                <a:schemeClr val="tx1"/>
              </a:solidFill>
            </a:endParaRPr>
          </a:p>
          <a:p>
            <a:pPr marL="285750" indent="-285750" algn="l">
              <a:buFontTx/>
              <a:buChar char="-"/>
            </a:pPr>
            <a:endParaRPr lang="en-US" sz="1400" dirty="0" smtClean="0">
              <a:solidFill>
                <a:schemeClr val="tx1"/>
              </a:solidFill>
            </a:endParaRPr>
          </a:p>
          <a:p>
            <a:pPr marL="742950" lvl="1" indent="-285750" algn="l">
              <a:buFontTx/>
              <a:buChar char="-"/>
            </a:pPr>
            <a:endParaRPr lang="en-US" sz="1000" dirty="0"/>
          </a:p>
          <a:p>
            <a:pPr marL="285750" indent="-285750" algn="l">
              <a:buFontTx/>
              <a:buChar char="-"/>
            </a:pPr>
            <a:endParaRPr lang="en-US" sz="1400" dirty="0" smtClean="0"/>
          </a:p>
          <a:p>
            <a:pPr algn="l"/>
            <a:endParaRPr lang="en-US" sz="1400" dirty="0"/>
          </a:p>
        </p:txBody>
      </p:sp>
      <p:sp>
        <p:nvSpPr>
          <p:cNvPr id="5" name="Subtitle 2"/>
          <p:cNvSpPr txBox="1">
            <a:spLocks/>
          </p:cNvSpPr>
          <p:nvPr/>
        </p:nvSpPr>
        <p:spPr>
          <a:xfrm>
            <a:off x="1371600" y="70104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sp>
        <p:nvSpPr>
          <p:cNvPr id="6" name="Subtitle 2"/>
          <p:cNvSpPr txBox="1">
            <a:spLocks/>
          </p:cNvSpPr>
          <p:nvPr/>
        </p:nvSpPr>
        <p:spPr>
          <a:xfrm>
            <a:off x="1371600" y="1600200"/>
            <a:ext cx="2895600" cy="3124200"/>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US" sz="2400" dirty="0" smtClean="0">
                <a:solidFill>
                  <a:schemeClr val="tx2"/>
                </a:solidFill>
              </a:rPr>
              <a:t>Positivity</a:t>
            </a:r>
          </a:p>
          <a:p>
            <a:pPr marL="342900" indent="-342900" algn="l">
              <a:buFont typeface="Arial" panose="020B0604020202020204" pitchFamily="34" charset="0"/>
              <a:buChar char="•"/>
            </a:pPr>
            <a:r>
              <a:rPr lang="en-US" sz="2400" dirty="0" smtClean="0">
                <a:solidFill>
                  <a:schemeClr val="tx2"/>
                </a:solidFill>
              </a:rPr>
              <a:t>Developer</a:t>
            </a:r>
          </a:p>
          <a:p>
            <a:pPr marL="342900" indent="-342900" algn="l">
              <a:buFont typeface="Arial" panose="020B0604020202020204" pitchFamily="34" charset="0"/>
              <a:buChar char="•"/>
            </a:pPr>
            <a:r>
              <a:rPr lang="en-US" sz="2400" dirty="0" smtClean="0">
                <a:solidFill>
                  <a:schemeClr val="tx2"/>
                </a:solidFill>
              </a:rPr>
              <a:t>Empathy</a:t>
            </a:r>
          </a:p>
          <a:p>
            <a:pPr marL="342900" indent="-342900" algn="l">
              <a:buFont typeface="Arial" panose="020B0604020202020204" pitchFamily="34" charset="0"/>
              <a:buChar char="•"/>
            </a:pPr>
            <a:r>
              <a:rPr lang="en-US" sz="2400" dirty="0" smtClean="0">
                <a:solidFill>
                  <a:schemeClr val="tx2"/>
                </a:solidFill>
              </a:rPr>
              <a:t>Woo</a:t>
            </a:r>
          </a:p>
          <a:p>
            <a:pPr marL="342900" indent="-342900" algn="l">
              <a:buFont typeface="Arial" panose="020B0604020202020204" pitchFamily="34" charset="0"/>
              <a:buChar char="•"/>
            </a:pPr>
            <a:r>
              <a:rPr lang="en-US" sz="2400" dirty="0" smtClean="0">
                <a:solidFill>
                  <a:schemeClr val="tx2"/>
                </a:solidFill>
              </a:rPr>
              <a:t>Relator</a:t>
            </a:r>
          </a:p>
          <a:p>
            <a:pPr marL="342900" indent="-342900" algn="l">
              <a:buFont typeface="Arial" panose="020B0604020202020204" pitchFamily="34" charset="0"/>
              <a:buChar char="•"/>
            </a:pPr>
            <a:r>
              <a:rPr lang="en-US" sz="2400" dirty="0" smtClean="0">
                <a:solidFill>
                  <a:schemeClr val="tx2"/>
                </a:solidFill>
              </a:rPr>
              <a:t>Next 28 Strengths</a:t>
            </a:r>
            <a:endParaRPr lang="en-US" sz="2400" dirty="0">
              <a:solidFill>
                <a:schemeClr val="tx2"/>
              </a:solidFill>
            </a:endParaRPr>
          </a:p>
          <a:p>
            <a:pPr marL="342900" indent="-342900" algn="l">
              <a:buFont typeface="Arial" panose="020B0604020202020204" pitchFamily="34" charset="0"/>
              <a:buChar char="•"/>
            </a:pPr>
            <a:r>
              <a:rPr lang="en-US" sz="2400" dirty="0" smtClean="0">
                <a:solidFill>
                  <a:schemeClr val="tx2"/>
                </a:solidFill>
              </a:rPr>
              <a:t>Competition</a:t>
            </a:r>
          </a:p>
          <a:p>
            <a:pPr algn="l"/>
            <a:endParaRPr lang="en-US" sz="2400" dirty="0" smtClean="0">
              <a:solidFill>
                <a:schemeClr val="tx1"/>
              </a:solidFill>
            </a:endParaRPr>
          </a:p>
          <a:p>
            <a:pPr marL="342900" indent="-342900" algn="l">
              <a:buFontTx/>
              <a:buChar char="-"/>
            </a:pPr>
            <a:endParaRPr lang="en-US" sz="2400" dirty="0" smtClean="0">
              <a:solidFill>
                <a:schemeClr val="tx1"/>
              </a:solidFill>
            </a:endParaRPr>
          </a:p>
          <a:p>
            <a:pPr marL="342900" indent="-342900" algn="l">
              <a:buFontTx/>
              <a:buChar char="-"/>
            </a:pPr>
            <a:endParaRPr lang="en-US" sz="2400" dirty="0">
              <a:solidFill>
                <a:schemeClr val="tx1"/>
              </a:solidFill>
            </a:endParaRPr>
          </a:p>
          <a:p>
            <a:pPr marL="342900" indent="-342900" algn="l">
              <a:buFontTx/>
              <a:buChar char="-"/>
            </a:pPr>
            <a:endParaRPr lang="en-US" sz="2400" dirty="0" smtClean="0">
              <a:solidFill>
                <a:schemeClr val="tx1"/>
              </a:solidFill>
            </a:endParaRPr>
          </a:p>
          <a:p>
            <a:pPr marL="342900" indent="-342900" algn="l">
              <a:buFontTx/>
              <a:buChar char="-"/>
            </a:pPr>
            <a:endParaRPr lang="en-US" sz="2400" dirty="0">
              <a:solidFill>
                <a:schemeClr val="tx1"/>
              </a:solidFill>
            </a:endParaRPr>
          </a:p>
          <a:p>
            <a:pPr marL="342900" indent="-342900" algn="l">
              <a:buFontTx/>
              <a:buChar char="-"/>
            </a:pPr>
            <a:endParaRPr lang="en-US" sz="2400" dirty="0" smtClean="0">
              <a:solidFill>
                <a:schemeClr val="tx1"/>
              </a:solidFill>
            </a:endParaRPr>
          </a:p>
          <a:p>
            <a:pPr marL="342900" indent="-342900" algn="l">
              <a:buFontTx/>
              <a:buChar char="-"/>
            </a:pPr>
            <a:endParaRPr lang="en-US" sz="2400" dirty="0" smtClean="0">
              <a:solidFill>
                <a:schemeClr val="tx1"/>
              </a:solidFill>
            </a:endParaRPr>
          </a:p>
          <a:p>
            <a:pPr marL="285750" indent="-285750" algn="l">
              <a:buFontTx/>
              <a:buChar char="-"/>
            </a:pPr>
            <a:endParaRPr lang="en-US" sz="1400" dirty="0" smtClean="0">
              <a:solidFill>
                <a:schemeClr val="tx1"/>
              </a:solidFill>
            </a:endParaRPr>
          </a:p>
          <a:p>
            <a:pPr marL="285750" indent="-285750" algn="l">
              <a:buFontTx/>
              <a:buChar char="-"/>
            </a:pPr>
            <a:endParaRPr lang="en-US" sz="1400" dirty="0" smtClean="0">
              <a:solidFill>
                <a:schemeClr val="tx1"/>
              </a:solidFill>
            </a:endParaRPr>
          </a:p>
          <a:p>
            <a:pPr marL="285750" indent="-285750" algn="l">
              <a:buFontTx/>
              <a:buChar char="-"/>
            </a:pPr>
            <a:endParaRPr lang="en-US" sz="1400" dirty="0" smtClean="0">
              <a:solidFill>
                <a:schemeClr val="tx1"/>
              </a:solidFill>
            </a:endParaRPr>
          </a:p>
          <a:p>
            <a:pPr marL="742950" lvl="1" indent="-285750" algn="l">
              <a:buFontTx/>
              <a:buChar char="-"/>
            </a:pPr>
            <a:endParaRPr lang="en-US" sz="1000" dirty="0" smtClean="0"/>
          </a:p>
          <a:p>
            <a:pPr marL="285750" indent="-285750" algn="l">
              <a:buFontTx/>
              <a:buChar char="-"/>
            </a:pPr>
            <a:endParaRPr lang="en-US" sz="1400" dirty="0" smtClean="0"/>
          </a:p>
          <a:p>
            <a:pPr algn="l"/>
            <a:endParaRPr lang="en-US" sz="1400" dirty="0"/>
          </a:p>
        </p:txBody>
      </p:sp>
      <p:sp>
        <p:nvSpPr>
          <p:cNvPr id="7" name="Title 1"/>
          <p:cNvSpPr txBox="1">
            <a:spLocks/>
          </p:cNvSpPr>
          <p:nvPr/>
        </p:nvSpPr>
        <p:spPr>
          <a:xfrm>
            <a:off x="638175" y="50292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smtClean="0">
                <a:solidFill>
                  <a:schemeClr val="tx2"/>
                </a:solidFill>
              </a:rPr>
              <a:t>“Your profile is much more geared to Religious Life than Corporate Life.  What are you doing there?”</a:t>
            </a:r>
          </a:p>
          <a:p>
            <a:pPr algn="l"/>
            <a:endParaRPr lang="en-US" sz="500" dirty="0" smtClean="0">
              <a:solidFill>
                <a:schemeClr val="tx2"/>
              </a:solidFill>
            </a:endParaRPr>
          </a:p>
          <a:p>
            <a:pPr algn="r"/>
            <a:r>
              <a:rPr lang="en-US" sz="2000" dirty="0">
                <a:solidFill>
                  <a:schemeClr val="tx2"/>
                </a:solidFill>
              </a:rPr>
              <a:t>	</a:t>
            </a:r>
            <a:r>
              <a:rPr lang="en-US" sz="2000" dirty="0" smtClean="0">
                <a:solidFill>
                  <a:schemeClr val="tx2"/>
                </a:solidFill>
              </a:rPr>
              <a:t>Rosemary Travis, Gallup Coach</a:t>
            </a:r>
          </a:p>
          <a:p>
            <a:endParaRPr lang="en-US" sz="3600" dirty="0"/>
          </a:p>
        </p:txBody>
      </p:sp>
      <p:sp>
        <p:nvSpPr>
          <p:cNvPr id="8" name="Subtitle 2"/>
          <p:cNvSpPr txBox="1">
            <a:spLocks/>
          </p:cNvSpPr>
          <p:nvPr/>
        </p:nvSpPr>
        <p:spPr>
          <a:xfrm>
            <a:off x="4724400" y="1676400"/>
            <a:ext cx="2895600" cy="2286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US" sz="2400" dirty="0" smtClean="0">
                <a:solidFill>
                  <a:schemeClr val="tx2"/>
                </a:solidFill>
              </a:rPr>
              <a:t>Connectedness</a:t>
            </a:r>
          </a:p>
          <a:p>
            <a:pPr marL="342900" indent="-342900" algn="l">
              <a:buFont typeface="Arial" panose="020B0604020202020204" pitchFamily="34" charset="0"/>
              <a:buChar char="•"/>
            </a:pPr>
            <a:r>
              <a:rPr lang="en-US" sz="2400" dirty="0" smtClean="0">
                <a:solidFill>
                  <a:schemeClr val="tx2"/>
                </a:solidFill>
              </a:rPr>
              <a:t>Intellection</a:t>
            </a:r>
          </a:p>
          <a:p>
            <a:pPr marL="342900" indent="-342900" algn="l">
              <a:buFont typeface="Arial" panose="020B0604020202020204" pitchFamily="34" charset="0"/>
              <a:buChar char="•"/>
            </a:pPr>
            <a:r>
              <a:rPr lang="en-US" sz="2400" dirty="0" smtClean="0">
                <a:solidFill>
                  <a:schemeClr val="tx2"/>
                </a:solidFill>
              </a:rPr>
              <a:t>Individuation</a:t>
            </a:r>
          </a:p>
          <a:p>
            <a:pPr marL="342900" indent="-342900" algn="l">
              <a:buFont typeface="Arial" panose="020B0604020202020204" pitchFamily="34" charset="0"/>
              <a:buChar char="•"/>
            </a:pPr>
            <a:r>
              <a:rPr lang="en-US" sz="2400" dirty="0" smtClean="0">
                <a:solidFill>
                  <a:schemeClr val="tx2"/>
                </a:solidFill>
              </a:rPr>
              <a:t>Learner</a:t>
            </a:r>
          </a:p>
          <a:p>
            <a:pPr marL="342900" indent="-342900" algn="l">
              <a:buFont typeface="Arial" panose="020B0604020202020204" pitchFamily="34" charset="0"/>
              <a:buChar char="•"/>
            </a:pPr>
            <a:r>
              <a:rPr lang="en-US" sz="2400" dirty="0" smtClean="0">
                <a:solidFill>
                  <a:schemeClr val="tx2"/>
                </a:solidFill>
              </a:rPr>
              <a:t>Relator</a:t>
            </a:r>
          </a:p>
          <a:p>
            <a:pPr algn="l"/>
            <a:endParaRPr lang="en-US" sz="2400" dirty="0">
              <a:solidFill>
                <a:schemeClr val="tx1"/>
              </a:solidFill>
            </a:endParaRPr>
          </a:p>
          <a:p>
            <a:pPr algn="l"/>
            <a:endParaRPr lang="en-US" sz="2400" dirty="0" smtClean="0">
              <a:solidFill>
                <a:schemeClr val="tx1"/>
              </a:solidFill>
            </a:endParaRPr>
          </a:p>
          <a:p>
            <a:pPr algn="l"/>
            <a:endParaRPr lang="en-US" sz="2400" dirty="0" smtClean="0">
              <a:solidFill>
                <a:schemeClr val="tx1"/>
              </a:solidFill>
            </a:endParaRPr>
          </a:p>
          <a:p>
            <a:pPr marL="342900" indent="-342900" algn="l">
              <a:buFontTx/>
              <a:buChar char="-"/>
            </a:pPr>
            <a:endParaRPr lang="en-US" sz="2400" dirty="0" smtClean="0">
              <a:solidFill>
                <a:schemeClr val="tx1"/>
              </a:solidFill>
            </a:endParaRPr>
          </a:p>
          <a:p>
            <a:pPr marL="342900" indent="-342900" algn="l">
              <a:buFontTx/>
              <a:buChar char="-"/>
            </a:pPr>
            <a:endParaRPr lang="en-US" sz="2400" dirty="0">
              <a:solidFill>
                <a:schemeClr val="tx1"/>
              </a:solidFill>
            </a:endParaRPr>
          </a:p>
          <a:p>
            <a:pPr marL="342900" indent="-342900" algn="l">
              <a:buFontTx/>
              <a:buChar char="-"/>
            </a:pPr>
            <a:endParaRPr lang="en-US" sz="2400" dirty="0" smtClean="0">
              <a:solidFill>
                <a:schemeClr val="tx1"/>
              </a:solidFill>
            </a:endParaRPr>
          </a:p>
          <a:p>
            <a:pPr marL="342900" indent="-342900" algn="l">
              <a:buFontTx/>
              <a:buChar char="-"/>
            </a:pPr>
            <a:endParaRPr lang="en-US" sz="2400" dirty="0">
              <a:solidFill>
                <a:schemeClr val="tx1"/>
              </a:solidFill>
            </a:endParaRPr>
          </a:p>
          <a:p>
            <a:pPr marL="342900" indent="-342900" algn="l">
              <a:buFontTx/>
              <a:buChar char="-"/>
            </a:pPr>
            <a:endParaRPr lang="en-US" sz="2400" dirty="0" smtClean="0">
              <a:solidFill>
                <a:schemeClr val="tx1"/>
              </a:solidFill>
            </a:endParaRPr>
          </a:p>
          <a:p>
            <a:pPr marL="342900" indent="-342900" algn="l">
              <a:buFontTx/>
              <a:buChar char="-"/>
            </a:pPr>
            <a:endParaRPr lang="en-US" sz="2400" dirty="0" smtClean="0">
              <a:solidFill>
                <a:schemeClr val="tx1"/>
              </a:solidFill>
            </a:endParaRPr>
          </a:p>
          <a:p>
            <a:pPr marL="285750" indent="-285750" algn="l">
              <a:buFontTx/>
              <a:buChar char="-"/>
            </a:pPr>
            <a:endParaRPr lang="en-US" sz="1400" dirty="0" smtClean="0">
              <a:solidFill>
                <a:schemeClr val="tx1"/>
              </a:solidFill>
            </a:endParaRPr>
          </a:p>
          <a:p>
            <a:pPr marL="285750" indent="-285750" algn="l">
              <a:buFontTx/>
              <a:buChar char="-"/>
            </a:pPr>
            <a:endParaRPr lang="en-US" sz="1400" dirty="0" smtClean="0">
              <a:solidFill>
                <a:schemeClr val="tx1"/>
              </a:solidFill>
            </a:endParaRPr>
          </a:p>
          <a:p>
            <a:pPr marL="285750" indent="-285750" algn="l">
              <a:buFontTx/>
              <a:buChar char="-"/>
            </a:pPr>
            <a:endParaRPr lang="en-US" sz="1400" dirty="0" smtClean="0">
              <a:solidFill>
                <a:schemeClr val="tx1"/>
              </a:solidFill>
            </a:endParaRPr>
          </a:p>
          <a:p>
            <a:pPr marL="742950" lvl="1" indent="-285750" algn="l">
              <a:buFontTx/>
              <a:buChar char="-"/>
            </a:pPr>
            <a:endParaRPr lang="en-US" sz="1000" dirty="0" smtClean="0"/>
          </a:p>
          <a:p>
            <a:pPr marL="285750" indent="-285750" algn="l">
              <a:buFontTx/>
              <a:buChar char="-"/>
            </a:pPr>
            <a:endParaRPr lang="en-US" sz="1400" dirty="0" smtClean="0"/>
          </a:p>
          <a:p>
            <a:pPr algn="l"/>
            <a:endParaRPr lang="en-US" sz="14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435225"/>
            <a:ext cx="1822450"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246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28600"/>
            <a:ext cx="7772400" cy="1470025"/>
          </a:xfrm>
        </p:spPr>
        <p:txBody>
          <a:bodyPr>
            <a:normAutofit/>
          </a:bodyPr>
          <a:lstStyle/>
          <a:p>
            <a:r>
              <a:rPr lang="en-US" sz="3600" dirty="0" smtClean="0"/>
              <a:t>FCT’s Transformation Moment Occurred in October 2013!</a:t>
            </a:r>
            <a:endParaRPr lang="en-US" sz="3600" dirty="0"/>
          </a:p>
        </p:txBody>
      </p:sp>
      <p:sp>
        <p:nvSpPr>
          <p:cNvPr id="5" name="Subtitle 2"/>
          <p:cNvSpPr txBox="1">
            <a:spLocks/>
          </p:cNvSpPr>
          <p:nvPr/>
        </p:nvSpPr>
        <p:spPr>
          <a:xfrm>
            <a:off x="1371600" y="70104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pic>
        <p:nvPicPr>
          <p:cNvPr id="6" name="Picture 5" descr="C:\Users\mbwisniewski\My Pictures\2013-10-25 Assisi Pilgrimage\san stefano 1.jp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2861500" y="1809749"/>
            <a:ext cx="3420999" cy="4584253"/>
          </a:xfrm>
          <a:prstGeom prst="rect">
            <a:avLst/>
          </a:prstGeom>
          <a:noFill/>
          <a:ln w="50800" cmpd="thickThin">
            <a:solidFill>
              <a:schemeClr val="tx1"/>
            </a:solidFill>
          </a:ln>
          <a:effectLst>
            <a:glow rad="63500">
              <a:srgbClr val="898267">
                <a:alpha val="40000"/>
              </a:srgb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729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024744" cy="1143000"/>
          </a:xfrm>
        </p:spPr>
        <p:txBody>
          <a:bodyPr/>
          <a:lstStyle/>
          <a:p>
            <a:r>
              <a:rPr lang="en-US" dirty="0" smtClean="0"/>
              <a:t>What is FCT?</a:t>
            </a:r>
            <a:endParaRPr lang="en-US" dirty="0"/>
          </a:p>
        </p:txBody>
      </p:sp>
      <p:sp>
        <p:nvSpPr>
          <p:cNvPr id="3" name="Subtitle 2"/>
          <p:cNvSpPr>
            <a:spLocks noGrp="1"/>
          </p:cNvSpPr>
          <p:nvPr>
            <p:ph idx="1"/>
          </p:nvPr>
        </p:nvSpPr>
        <p:spPr>
          <a:xfrm>
            <a:off x="685800" y="1533435"/>
            <a:ext cx="7772400" cy="4257765"/>
          </a:xfrm>
        </p:spPr>
        <p:txBody>
          <a:bodyPr>
            <a:normAutofit fontScale="92500" lnSpcReduction="10000"/>
          </a:bodyPr>
          <a:lstStyle/>
          <a:p>
            <a:pPr marL="68580" indent="0">
              <a:buNone/>
            </a:pPr>
            <a:r>
              <a:rPr lang="en-US" sz="2200" dirty="0" smtClean="0"/>
              <a:t>FCT is a program offering students/alumni a Franciscan, holistic approach to owning one’s career. </a:t>
            </a:r>
            <a:endParaRPr lang="en-US" sz="2200" dirty="0"/>
          </a:p>
          <a:p>
            <a:pPr marL="68580" indent="0">
              <a:buNone/>
            </a:pPr>
            <a:endParaRPr lang="en-US" sz="2200" dirty="0" smtClean="0"/>
          </a:p>
          <a:p>
            <a:pPr marL="68580" indent="0">
              <a:buNone/>
            </a:pPr>
            <a:r>
              <a:rPr lang="en-US" sz="2200" dirty="0" smtClean="0"/>
              <a:t>Participants will have the opportunity to experience a </a:t>
            </a:r>
            <a:r>
              <a:rPr lang="en-US" sz="2200" i="1" dirty="0" smtClean="0">
                <a:solidFill>
                  <a:schemeClr val="tx2">
                    <a:lumMod val="90000"/>
                  </a:schemeClr>
                </a:solidFill>
              </a:rPr>
              <a:t>transformative</a:t>
            </a:r>
            <a:r>
              <a:rPr lang="en-US" sz="2200" dirty="0" smtClean="0"/>
              <a:t> process by which they become inspired to enhance self-awareness, realize their unique potential, discover their professional passion, ground </a:t>
            </a:r>
            <a:r>
              <a:rPr lang="en-US" sz="2200" i="1" dirty="0" smtClean="0">
                <a:solidFill>
                  <a:schemeClr val="tx2">
                    <a:lumMod val="90000"/>
                  </a:schemeClr>
                </a:solidFill>
              </a:rPr>
              <a:t>decision making </a:t>
            </a:r>
            <a:r>
              <a:rPr lang="en-US" sz="2200" dirty="0" smtClean="0"/>
              <a:t>in their spiritual and moral values, and maximize their contribution to the world.  </a:t>
            </a:r>
          </a:p>
          <a:p>
            <a:pPr marL="68580" indent="0">
              <a:buNone/>
            </a:pPr>
            <a:endParaRPr lang="en-US" sz="2200" dirty="0" smtClean="0"/>
          </a:p>
          <a:p>
            <a:pPr marL="68580" indent="0">
              <a:buNone/>
            </a:pPr>
            <a:r>
              <a:rPr lang="en-US" sz="2200" dirty="0" smtClean="0"/>
              <a:t>They will learn how to effectively </a:t>
            </a:r>
            <a:r>
              <a:rPr lang="en-US" sz="2200" i="1" dirty="0" smtClean="0"/>
              <a:t>guide their career </a:t>
            </a:r>
            <a:r>
              <a:rPr lang="en-US" sz="2200" dirty="0" smtClean="0"/>
              <a:t>and to create a career development portfolio to use as a tool when pursuing desired professional opportunities.  </a:t>
            </a:r>
          </a:p>
          <a:p>
            <a:pPr lvl="1"/>
            <a:endParaRPr lang="en-US" dirty="0" smtClean="0"/>
          </a:p>
          <a:p>
            <a:endParaRPr lang="en-US" dirty="0" smtClean="0"/>
          </a:p>
          <a:p>
            <a:pPr marL="68580" indent="0">
              <a:buNone/>
            </a:pPr>
            <a:endParaRPr lang="en-US" dirty="0" smtClean="0"/>
          </a:p>
          <a:p>
            <a:endParaRPr lang="en-US" dirty="0" smtClean="0"/>
          </a:p>
          <a:p>
            <a:endParaRPr lang="en-US" dirty="0" smtClean="0"/>
          </a:p>
          <a:p>
            <a:endParaRPr lang="en-US" dirty="0" smtClean="0"/>
          </a:p>
          <a:p>
            <a:pPr lvl="1"/>
            <a:endParaRPr lang="en-US" dirty="0" smtClean="0"/>
          </a:p>
          <a:p>
            <a:endParaRPr lang="en-US" dirty="0" smtClean="0"/>
          </a:p>
          <a:p>
            <a:endParaRPr lang="en-US" dirty="0"/>
          </a:p>
        </p:txBody>
      </p:sp>
      <p:sp>
        <p:nvSpPr>
          <p:cNvPr id="5" name="Subtitle 2"/>
          <p:cNvSpPr txBox="1">
            <a:spLocks/>
          </p:cNvSpPr>
          <p:nvPr/>
        </p:nvSpPr>
        <p:spPr>
          <a:xfrm>
            <a:off x="1371600" y="70104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sp>
        <p:nvSpPr>
          <p:cNvPr id="4" name="TextBox 3"/>
          <p:cNvSpPr txBox="1"/>
          <p:nvPr/>
        </p:nvSpPr>
        <p:spPr>
          <a:xfrm>
            <a:off x="2597972" y="5486400"/>
            <a:ext cx="3810000" cy="1200329"/>
          </a:xfrm>
          <a:prstGeom prst="rect">
            <a:avLst/>
          </a:prstGeom>
          <a:solidFill>
            <a:srgbClr val="FFC000"/>
          </a:solidFill>
        </p:spPr>
        <p:txBody>
          <a:bodyPr wrap="square" rtlCol="0">
            <a:spAutoFit/>
          </a:bodyPr>
          <a:lstStyle/>
          <a:p>
            <a:r>
              <a:rPr lang="en-US" dirty="0" smtClean="0">
                <a:solidFill>
                  <a:srgbClr val="C00000"/>
                </a:solidFill>
              </a:rPr>
              <a:t>Transformational Change:</a:t>
            </a:r>
          </a:p>
          <a:p>
            <a:pPr marL="285750" indent="-285750">
              <a:buFont typeface="Arial" panose="020B0604020202020204" pitchFamily="34" charset="0"/>
              <a:buChar char="•"/>
            </a:pPr>
            <a:r>
              <a:rPr lang="en-US" dirty="0" smtClean="0">
                <a:solidFill>
                  <a:srgbClr val="C00000"/>
                </a:solidFill>
              </a:rPr>
              <a:t>Involves Breakthroughs</a:t>
            </a:r>
          </a:p>
          <a:p>
            <a:pPr marL="285750" indent="-285750">
              <a:buFont typeface="Arial" panose="020B0604020202020204" pitchFamily="34" charset="0"/>
              <a:buChar char="•"/>
            </a:pPr>
            <a:r>
              <a:rPr lang="en-US" dirty="0" smtClean="0">
                <a:solidFill>
                  <a:srgbClr val="C00000"/>
                </a:solidFill>
              </a:rPr>
              <a:t>Engages the Heart</a:t>
            </a:r>
          </a:p>
          <a:p>
            <a:pPr marL="285750" indent="-285750">
              <a:buFont typeface="Arial" panose="020B0604020202020204" pitchFamily="34" charset="0"/>
              <a:buChar char="•"/>
            </a:pPr>
            <a:r>
              <a:rPr lang="en-US" dirty="0" smtClean="0">
                <a:solidFill>
                  <a:srgbClr val="C00000"/>
                </a:solidFill>
              </a:rPr>
              <a:t>Is about Being the Change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7972" y="5232749"/>
            <a:ext cx="1695450" cy="1615815"/>
          </a:xfrm>
          <a:prstGeom prst="rect">
            <a:avLst/>
          </a:prstGeom>
        </p:spPr>
      </p:pic>
    </p:spTree>
    <p:extLst>
      <p:ext uri="{BB962C8B-B14F-4D97-AF65-F5344CB8AC3E}">
        <p14:creationId xmlns:p14="http://schemas.microsoft.com/office/powerpoint/2010/main" val="142510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024744" cy="838200"/>
          </a:xfrm>
        </p:spPr>
        <p:txBody>
          <a:bodyPr>
            <a:normAutofit/>
          </a:bodyPr>
          <a:lstStyle/>
          <a:p>
            <a:r>
              <a:rPr lang="en-US" sz="3600" dirty="0" smtClean="0"/>
              <a:t>What Are FCT’s Objectives?</a:t>
            </a:r>
            <a:endParaRPr lang="en-US" sz="3600" dirty="0"/>
          </a:p>
        </p:txBody>
      </p:sp>
      <p:sp>
        <p:nvSpPr>
          <p:cNvPr id="3" name="Subtitle 2"/>
          <p:cNvSpPr>
            <a:spLocks noGrp="1"/>
          </p:cNvSpPr>
          <p:nvPr>
            <p:ph idx="1"/>
          </p:nvPr>
        </p:nvSpPr>
        <p:spPr>
          <a:xfrm>
            <a:off x="1371600" y="1600200"/>
            <a:ext cx="6705600" cy="4876800"/>
          </a:xfrm>
        </p:spPr>
        <p:txBody>
          <a:bodyPr>
            <a:normAutofit fontScale="70000" lnSpcReduction="20000"/>
          </a:bodyPr>
          <a:lstStyle/>
          <a:p>
            <a:pPr marL="457200" lvl="0" indent="-457200">
              <a:buFont typeface="Arial" panose="020B0604020202020204" pitchFamily="34" charset="0"/>
              <a:buChar char="•"/>
            </a:pPr>
            <a:r>
              <a:rPr lang="en-US" dirty="0" smtClean="0"/>
              <a:t>Encourage </a:t>
            </a:r>
            <a:r>
              <a:rPr lang="en-US" b="1" i="1" dirty="0" smtClean="0"/>
              <a:t>contemplation and in-depth reflection</a:t>
            </a:r>
            <a:r>
              <a:rPr lang="en-US" dirty="0" smtClean="0"/>
              <a:t> so as to gain  awareness  of gifts, values, patterns, and choices; to encounter one’s self deeply, and arrive at new understanding. </a:t>
            </a:r>
          </a:p>
          <a:p>
            <a:pPr marL="0" lvl="0" indent="0">
              <a:buNone/>
            </a:pPr>
            <a:endParaRPr lang="en-US" sz="2800" dirty="0"/>
          </a:p>
          <a:p>
            <a:pPr marL="457200" lvl="0" indent="-457200">
              <a:buFont typeface="Arial" panose="020B0604020202020204" pitchFamily="34" charset="0"/>
              <a:buChar char="•"/>
            </a:pPr>
            <a:r>
              <a:rPr lang="en-US" dirty="0" smtClean="0"/>
              <a:t>Increase </a:t>
            </a:r>
            <a:r>
              <a:rPr lang="en-US" b="1" i="1" dirty="0" smtClean="0"/>
              <a:t>self-awareness</a:t>
            </a:r>
            <a:r>
              <a:rPr lang="en-US" dirty="0" smtClean="0"/>
              <a:t> of personality style, strengths,  and interests.  </a:t>
            </a:r>
          </a:p>
          <a:p>
            <a:pPr marL="457200" lvl="0" indent="-457200">
              <a:buFont typeface="Arial" panose="020B0604020202020204" pitchFamily="34" charset="0"/>
              <a:buChar char="•"/>
            </a:pPr>
            <a:endParaRPr lang="en-US" dirty="0" smtClean="0"/>
          </a:p>
          <a:p>
            <a:pPr marL="457200" lvl="0" indent="-457200">
              <a:buFont typeface="Arial" panose="020B0604020202020204" pitchFamily="34" charset="0"/>
              <a:buChar char="•"/>
            </a:pPr>
            <a:r>
              <a:rPr lang="en-US" dirty="0" smtClean="0"/>
              <a:t>Create </a:t>
            </a:r>
            <a:r>
              <a:rPr lang="en-US" b="1" i="1" dirty="0"/>
              <a:t>key life elements</a:t>
            </a:r>
            <a:r>
              <a:rPr lang="en-US" dirty="0"/>
              <a:t> including Values Set, Mission Statement, Vision Statement and Goals List</a:t>
            </a:r>
            <a:endParaRPr lang="en-US" sz="2800" dirty="0"/>
          </a:p>
          <a:p>
            <a:pPr marL="457200" lvl="0" indent="-457200">
              <a:buFont typeface="Arial" panose="020B0604020202020204" pitchFamily="34" charset="0"/>
              <a:buChar char="•"/>
            </a:pPr>
            <a:endParaRPr lang="en-US" dirty="0" smtClean="0"/>
          </a:p>
          <a:p>
            <a:pPr marL="457200" lvl="0" indent="-457200">
              <a:buFont typeface="Arial" panose="020B0604020202020204" pitchFamily="34" charset="0"/>
              <a:buChar char="•"/>
            </a:pPr>
            <a:r>
              <a:rPr lang="en-US" dirty="0" smtClean="0"/>
              <a:t>Identify </a:t>
            </a:r>
            <a:r>
              <a:rPr lang="en-US" b="1" i="1" dirty="0"/>
              <a:t>core Franciscan Values</a:t>
            </a:r>
            <a:r>
              <a:rPr lang="en-US" dirty="0"/>
              <a:t> e.g., respect, gratitude, and be challenged to integrate these into their professional and personal </a:t>
            </a:r>
            <a:r>
              <a:rPr lang="en-US" dirty="0" smtClean="0"/>
              <a:t>life</a:t>
            </a:r>
            <a:endParaRPr lang="en-US" sz="5400" dirty="0"/>
          </a:p>
          <a:p>
            <a:pPr marL="457200" lvl="0" indent="-457200">
              <a:buFont typeface="Arial" panose="020B0604020202020204" pitchFamily="34" charset="0"/>
              <a:buChar char="•"/>
            </a:pPr>
            <a:endParaRPr lang="en-US" dirty="0" smtClean="0"/>
          </a:p>
          <a:p>
            <a:pPr marL="457200" lvl="0" indent="-457200">
              <a:buFont typeface="Arial" panose="020B0604020202020204" pitchFamily="34" charset="0"/>
              <a:buChar char="•"/>
            </a:pPr>
            <a:r>
              <a:rPr lang="en-US" dirty="0" smtClean="0"/>
              <a:t>Understand </a:t>
            </a:r>
            <a:r>
              <a:rPr lang="en-US" dirty="0"/>
              <a:t>and </a:t>
            </a:r>
            <a:r>
              <a:rPr lang="en-US" i="1" dirty="0"/>
              <a:t>apply</a:t>
            </a:r>
            <a:r>
              <a:rPr lang="en-US" dirty="0"/>
              <a:t> various components of the </a:t>
            </a:r>
            <a:r>
              <a:rPr lang="en-US" b="1" i="1" dirty="0"/>
              <a:t>Career </a:t>
            </a:r>
            <a:r>
              <a:rPr lang="en-US" b="1" i="1" dirty="0" smtClean="0"/>
              <a:t>Leadership </a:t>
            </a:r>
            <a:r>
              <a:rPr lang="en-US" b="1" i="1" dirty="0"/>
              <a:t>Life Cycle</a:t>
            </a:r>
            <a:r>
              <a:rPr lang="en-US" dirty="0"/>
              <a:t>, including determining aspirations, preparing documents of introduction, and </a:t>
            </a:r>
            <a:r>
              <a:rPr lang="en-US" dirty="0" smtClean="0"/>
              <a:t>interviewing</a:t>
            </a:r>
            <a:endParaRPr lang="en-US" sz="5400" dirty="0"/>
          </a:p>
          <a:p>
            <a:pPr marL="457200" lvl="0" indent="-457200">
              <a:buFont typeface="Arial" panose="020B0604020202020204" pitchFamily="34" charset="0"/>
              <a:buChar char="•"/>
            </a:pPr>
            <a:endParaRPr lang="en-US" dirty="0"/>
          </a:p>
          <a:p>
            <a:pPr marL="457200" lvl="0" indent="-457200">
              <a:buFont typeface="Arial" panose="020B0604020202020204" pitchFamily="34" charset="0"/>
              <a:buChar char="•"/>
            </a:pPr>
            <a:r>
              <a:rPr lang="en-US" dirty="0" smtClean="0"/>
              <a:t>Develop </a:t>
            </a:r>
            <a:r>
              <a:rPr lang="en-US" dirty="0"/>
              <a:t>and present a </a:t>
            </a:r>
            <a:r>
              <a:rPr lang="en-US" b="1" i="1" dirty="0"/>
              <a:t>Rule of Work Life</a:t>
            </a:r>
            <a:r>
              <a:rPr lang="en-US" dirty="0"/>
              <a:t> portfolio</a:t>
            </a:r>
            <a:endParaRPr lang="en-US" sz="2800" dirty="0"/>
          </a:p>
          <a:p>
            <a:pPr marL="742950" lvl="1" indent="-285750" algn="l">
              <a:buFontTx/>
              <a:buChar char="-"/>
            </a:pPr>
            <a:endParaRPr lang="en-US" sz="2200" dirty="0" smtClean="0">
              <a:solidFill>
                <a:schemeClr val="tx1"/>
              </a:solidFill>
            </a:endParaRPr>
          </a:p>
          <a:p>
            <a:pPr marL="285750" indent="-285750" algn="l">
              <a:buFontTx/>
              <a:buChar char="-"/>
            </a:pPr>
            <a:endParaRPr lang="en-US" sz="2600" dirty="0" smtClean="0">
              <a:solidFill>
                <a:schemeClr val="tx1"/>
              </a:solidFill>
            </a:endParaRPr>
          </a:p>
          <a:p>
            <a:pPr marL="285750" indent="-285750" algn="l">
              <a:buFontTx/>
              <a:buChar char="-"/>
            </a:pPr>
            <a:endParaRPr lang="en-US" sz="1400" dirty="0" smtClean="0">
              <a:solidFill>
                <a:schemeClr val="tx1"/>
              </a:solidFill>
            </a:endParaRPr>
          </a:p>
          <a:p>
            <a:pPr marL="285750" indent="-285750" algn="l">
              <a:buFontTx/>
              <a:buChar char="-"/>
            </a:pPr>
            <a:endParaRPr lang="en-US" sz="1400" dirty="0" smtClean="0">
              <a:solidFill>
                <a:schemeClr val="tx1"/>
              </a:solidFill>
            </a:endParaRPr>
          </a:p>
          <a:p>
            <a:pPr marL="285750" indent="-285750" algn="l">
              <a:buFontTx/>
              <a:buChar char="-"/>
            </a:pPr>
            <a:endParaRPr lang="en-US" sz="1400" dirty="0" smtClean="0">
              <a:solidFill>
                <a:schemeClr val="tx1"/>
              </a:solidFill>
            </a:endParaRPr>
          </a:p>
          <a:p>
            <a:pPr marL="285750" indent="-285750" algn="l">
              <a:buFontTx/>
              <a:buChar char="-"/>
            </a:pPr>
            <a:endParaRPr lang="en-US" sz="1400" dirty="0" smtClean="0">
              <a:solidFill>
                <a:schemeClr val="tx1"/>
              </a:solidFill>
            </a:endParaRPr>
          </a:p>
          <a:p>
            <a:pPr marL="742950" lvl="1" indent="-285750" algn="l">
              <a:buFontTx/>
              <a:buChar char="-"/>
            </a:pPr>
            <a:endParaRPr lang="en-US" sz="1000" dirty="0"/>
          </a:p>
          <a:p>
            <a:pPr marL="285750" indent="-285750" algn="l">
              <a:buFontTx/>
              <a:buChar char="-"/>
            </a:pPr>
            <a:endParaRPr lang="en-US" sz="1400" dirty="0" smtClean="0"/>
          </a:p>
          <a:p>
            <a:pPr algn="l"/>
            <a:endParaRPr lang="en-US" sz="1400" dirty="0"/>
          </a:p>
        </p:txBody>
      </p:sp>
      <p:sp>
        <p:nvSpPr>
          <p:cNvPr id="5" name="Subtitle 2"/>
          <p:cNvSpPr txBox="1">
            <a:spLocks/>
          </p:cNvSpPr>
          <p:nvPr/>
        </p:nvSpPr>
        <p:spPr>
          <a:xfrm>
            <a:off x="1371600" y="70104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19103227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4829</TotalTime>
  <Words>3782</Words>
  <Application>Microsoft Office PowerPoint</Application>
  <PresentationFormat>On-screen Show (4:3)</PresentationFormat>
  <Paragraphs>464</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Century Gothic</vt:lpstr>
      <vt:lpstr>Wingdings</vt:lpstr>
      <vt:lpstr>Wingdings 2</vt:lpstr>
      <vt:lpstr>Austin</vt:lpstr>
      <vt:lpstr>AFCU Symposium 2016:    Preparing Outstanding Leaders for the Modern World </vt:lpstr>
      <vt:lpstr>We Are Here Today…</vt:lpstr>
      <vt:lpstr>Information Sharing Includes FCT’s…</vt:lpstr>
      <vt:lpstr>Let’s Continue by Sharing the Good with Each Other!</vt:lpstr>
      <vt:lpstr>FCT Was Born in 1984!</vt:lpstr>
      <vt:lpstr>FCT Found Strength in 2005!</vt:lpstr>
      <vt:lpstr>FCT’s Transformation Moment Occurred in October 2013!</vt:lpstr>
      <vt:lpstr>What is FCT?</vt:lpstr>
      <vt:lpstr>What Are FCT’s Objectives?</vt:lpstr>
      <vt:lpstr>Rule of Work Life Is the Tangible Output!</vt:lpstr>
      <vt:lpstr>To Achieve Its Objectives, FCT Contains Six Segments</vt:lpstr>
      <vt:lpstr>To Achieve Its Objectives, FCT Contains the Following Components:</vt:lpstr>
      <vt:lpstr>FCT Can Be Offered Via Various Methodologies!</vt:lpstr>
      <vt:lpstr>FCT Also Benefits Institutions</vt:lpstr>
      <vt:lpstr>PowerPoint Presentation</vt:lpstr>
      <vt:lpstr>Let’s Debrief</vt:lpstr>
      <vt:lpstr>For More Information Regarding Franciscan Career Transformation</vt:lpstr>
      <vt:lpstr>Bibliography/Resources</vt:lpstr>
    </vt:vector>
  </TitlesOfParts>
  <Company>Saint Francis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Accomplishments to Date</dc:title>
  <dc:creator>Gregory Cellini</dc:creator>
  <cp:lastModifiedBy>Gregory Cellini</cp:lastModifiedBy>
  <cp:revision>274</cp:revision>
  <cp:lastPrinted>2016-06-02T22:13:48Z</cp:lastPrinted>
  <dcterms:created xsi:type="dcterms:W3CDTF">2013-10-21T19:22:18Z</dcterms:created>
  <dcterms:modified xsi:type="dcterms:W3CDTF">2016-06-13T13:27:39Z</dcterms:modified>
</cp:coreProperties>
</file>